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68" r:id="rId5"/>
    <p:sldMasterId id="2147483648" r:id="rId6"/>
  </p:sldMasterIdLst>
  <p:notesMasterIdLst>
    <p:notesMasterId r:id="rId45"/>
  </p:notesMasterIdLst>
  <p:handoutMasterIdLst>
    <p:handoutMasterId r:id="rId46"/>
  </p:handoutMasterIdLst>
  <p:sldIdLst>
    <p:sldId id="257" r:id="rId7"/>
    <p:sldId id="272" r:id="rId8"/>
    <p:sldId id="346" r:id="rId9"/>
    <p:sldId id="338" r:id="rId10"/>
    <p:sldId id="339" r:id="rId11"/>
    <p:sldId id="340" r:id="rId12"/>
    <p:sldId id="357" r:id="rId13"/>
    <p:sldId id="350" r:id="rId14"/>
    <p:sldId id="390" r:id="rId15"/>
    <p:sldId id="351" r:id="rId16"/>
    <p:sldId id="352" r:id="rId17"/>
    <p:sldId id="354" r:id="rId18"/>
    <p:sldId id="355" r:id="rId19"/>
    <p:sldId id="356" r:id="rId20"/>
    <p:sldId id="348" r:id="rId21"/>
    <p:sldId id="335" r:id="rId22"/>
    <p:sldId id="358" r:id="rId23"/>
    <p:sldId id="376" r:id="rId24"/>
    <p:sldId id="374" r:id="rId25"/>
    <p:sldId id="360" r:id="rId26"/>
    <p:sldId id="361" r:id="rId27"/>
    <p:sldId id="362" r:id="rId28"/>
    <p:sldId id="377" r:id="rId29"/>
    <p:sldId id="378" r:id="rId30"/>
    <p:sldId id="388" r:id="rId31"/>
    <p:sldId id="380" r:id="rId32"/>
    <p:sldId id="381" r:id="rId33"/>
    <p:sldId id="375" r:id="rId34"/>
    <p:sldId id="363" r:id="rId35"/>
    <p:sldId id="383" r:id="rId36"/>
    <p:sldId id="384" r:id="rId37"/>
    <p:sldId id="385" r:id="rId38"/>
    <p:sldId id="386" r:id="rId39"/>
    <p:sldId id="387" r:id="rId40"/>
    <p:sldId id="372" r:id="rId41"/>
    <p:sldId id="391" r:id="rId42"/>
    <p:sldId id="392" r:id="rId43"/>
    <p:sldId id="33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e Kailes" initials="JK" lastIdx="1" clrIdx="0"/>
  <p:cmAuthor id="1" name="Nancy R Mudrick" initials="NRM" lastIdx="5" clrIdx="1">
    <p:extLst>
      <p:ext uri="{19B8F6BF-5375-455C-9EA6-DF929625EA0E}">
        <p15:presenceInfo xmlns:p15="http://schemas.microsoft.com/office/powerpoint/2012/main" userId="S::mudrick@syr.edu::9401e59c-d495-476f-8d6e-d81d54f69900" providerId="AD"/>
      </p:ext>
    </p:extLst>
  </p:cmAuthor>
  <p:cmAuthor id="2" name="mlbreslin@dredf.org" initials="ml" lastIdx="3" clrIdx="2">
    <p:extLst>
      <p:ext uri="{19B8F6BF-5375-455C-9EA6-DF929625EA0E}">
        <p15:presenceInfo xmlns:p15="http://schemas.microsoft.com/office/powerpoint/2012/main" userId="S::urn:spo:guest#mlbreslin@dredf.org::"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33"/>
    <a:srgbClr val="EE8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2C7ED-9223-4A68-B68E-9578577837CD}" v="3745" dt="2020-06-22T14:24:06.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830" autoAdjust="0"/>
  </p:normalViewPr>
  <p:slideViewPr>
    <p:cSldViewPr snapToGrid="0">
      <p:cViewPr varScale="1">
        <p:scale>
          <a:sx n="102" d="100"/>
          <a:sy n="102" d="100"/>
        </p:scale>
        <p:origin x="258" y="108"/>
      </p:cViewPr>
      <p:guideLst>
        <p:guide orient="horz" pos="2160"/>
        <p:guide pos="3840"/>
      </p:guideLst>
    </p:cSldViewPr>
  </p:slideViewPr>
  <p:outlineViewPr>
    <p:cViewPr>
      <p:scale>
        <a:sx n="33" d="100"/>
        <a:sy n="33" d="100"/>
      </p:scale>
      <p:origin x="0" y="-21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168E4-5B49-4F07-A760-B80D193E0C49}"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C4559136-B1D4-498F-ADFD-5A013A7AD0CF}">
      <dgm:prSet phldrT="[Text]" custT="1"/>
      <dgm:spPr/>
      <dgm:t>
        <a:bodyPr/>
        <a:lstStyle/>
        <a:p>
          <a:pPr algn="ctr">
            <a:lnSpc>
              <a:spcPct val="90000"/>
            </a:lnSpc>
            <a:spcAft>
              <a:spcPts val="600"/>
            </a:spcAft>
            <a:buFont typeface="+mj-lt"/>
            <a:buAutoNum type="arabicParenR"/>
          </a:pPr>
          <a:r>
            <a:rPr lang="en-US" sz="2800" dirty="0"/>
            <a:t>Accessibility audits began as voluntary add-ons to state-mandated on-site reviews of Medicaid Managed Care primary care offices in California</a:t>
          </a:r>
        </a:p>
        <a:p>
          <a:pPr algn="ctr">
            <a:lnSpc>
              <a:spcPct val="90000"/>
            </a:lnSpc>
            <a:spcAft>
              <a:spcPts val="600"/>
            </a:spcAft>
            <a:buFont typeface="+mj-lt"/>
            <a:buAutoNum type="arabicParenR"/>
          </a:pPr>
          <a:endParaRPr lang="en-US" sz="2800" dirty="0"/>
        </a:p>
        <a:p>
          <a:pPr algn="l">
            <a:lnSpc>
              <a:spcPct val="90000"/>
            </a:lnSpc>
            <a:spcAft>
              <a:spcPts val="600"/>
            </a:spcAft>
            <a:buFont typeface="+mj-lt"/>
            <a:buAutoNum type="arabicParenR"/>
          </a:pPr>
          <a:r>
            <a:rPr lang="en-US" sz="2400" dirty="0"/>
            <a:t>Managed Care Plans worked with June </a:t>
          </a:r>
          <a:r>
            <a:rPr lang="en-US" sz="2400" dirty="0" err="1"/>
            <a:t>Kailes</a:t>
          </a:r>
          <a:r>
            <a:rPr lang="en-US" sz="2400" dirty="0"/>
            <a:t> and Brenda </a:t>
          </a:r>
          <a:r>
            <a:rPr lang="en-US" sz="2400" dirty="0" err="1"/>
            <a:t>Premo</a:t>
          </a:r>
          <a:r>
            <a:rPr lang="en-US" sz="2400" dirty="0"/>
            <a:t> to develop the tool and train auditors on its use. Then it was appended to the state-required review</a:t>
          </a:r>
        </a:p>
      </dgm:t>
    </dgm:pt>
    <dgm:pt modelId="{350B5FEE-2FA3-41A0-9786-95FF856CBEE8}" type="parTrans" cxnId="{17ABD874-E2E8-4C1B-94B7-03332AF5E22F}">
      <dgm:prSet/>
      <dgm:spPr/>
      <dgm:t>
        <a:bodyPr/>
        <a:lstStyle/>
        <a:p>
          <a:endParaRPr lang="en-US"/>
        </a:p>
      </dgm:t>
    </dgm:pt>
    <dgm:pt modelId="{858AF4AA-C874-4F4C-955B-B2B79BA1A688}" type="sibTrans" cxnId="{17ABD874-E2E8-4C1B-94B7-03332AF5E22F}">
      <dgm:prSet/>
      <dgm:spPr/>
      <dgm:t>
        <a:bodyPr/>
        <a:lstStyle/>
        <a:p>
          <a:endParaRPr lang="en-US"/>
        </a:p>
      </dgm:t>
    </dgm:pt>
    <dgm:pt modelId="{B7B04C5E-B228-4023-84E9-F59DA314F4AB}">
      <dgm:prSet phldrT="[Text]" custT="1"/>
      <dgm:spPr/>
      <dgm:t>
        <a:bodyPr/>
        <a:lstStyle/>
        <a:p>
          <a:r>
            <a:rPr lang="en-US" sz="2400" dirty="0"/>
            <a:t>Data are collected by a walk-through of primary care physician offices</a:t>
          </a:r>
        </a:p>
      </dgm:t>
    </dgm:pt>
    <dgm:pt modelId="{40FCDDC6-A035-44DE-9570-5F7EFB238B4C}" type="parTrans" cxnId="{632F7F07-5A27-4A42-8BA1-07E933228561}">
      <dgm:prSet/>
      <dgm:spPr/>
      <dgm:t>
        <a:bodyPr/>
        <a:lstStyle/>
        <a:p>
          <a:endParaRPr lang="en-US"/>
        </a:p>
      </dgm:t>
    </dgm:pt>
    <dgm:pt modelId="{C13133DE-3BA8-499B-AC66-DA714277741C}" type="sibTrans" cxnId="{632F7F07-5A27-4A42-8BA1-07E933228561}">
      <dgm:prSet/>
      <dgm:spPr/>
      <dgm:t>
        <a:bodyPr/>
        <a:lstStyle/>
        <a:p>
          <a:endParaRPr lang="en-US"/>
        </a:p>
      </dgm:t>
    </dgm:pt>
    <dgm:pt modelId="{C82D7290-F2EB-4911-95B4-397B4409AC73}">
      <dgm:prSet phldrT="[Text]" custT="1"/>
      <dgm:spPr/>
      <dgm:t>
        <a:bodyPr/>
        <a:lstStyle/>
        <a:p>
          <a:pPr>
            <a:buFont typeface="+mj-lt"/>
            <a:buAutoNum type="arabicParenR"/>
          </a:pPr>
          <a:r>
            <a:rPr lang="en-US" sz="2400"/>
            <a:t>Trained managed care plan staff conduct the audits using a structured form</a:t>
          </a:r>
        </a:p>
      </dgm:t>
    </dgm:pt>
    <dgm:pt modelId="{DC3B784E-71C4-4F5C-B119-4590FA08CD15}" type="parTrans" cxnId="{9269A872-12FE-490B-BC90-D60F305CBE6B}">
      <dgm:prSet/>
      <dgm:spPr/>
      <dgm:t>
        <a:bodyPr/>
        <a:lstStyle/>
        <a:p>
          <a:endParaRPr lang="en-US"/>
        </a:p>
      </dgm:t>
    </dgm:pt>
    <dgm:pt modelId="{7179B356-0D9C-4D0E-9519-3427AC4E50C6}" type="sibTrans" cxnId="{9269A872-12FE-490B-BC90-D60F305CBE6B}">
      <dgm:prSet/>
      <dgm:spPr/>
      <dgm:t>
        <a:bodyPr/>
        <a:lstStyle/>
        <a:p>
          <a:endParaRPr lang="en-US"/>
        </a:p>
      </dgm:t>
    </dgm:pt>
    <dgm:pt modelId="{71F9EE08-55FE-4088-931E-D97C3A06B6CD}">
      <dgm:prSet phldrT="[Text]" custT="1"/>
      <dgm:spPr/>
      <dgm:t>
        <a:bodyPr/>
        <a:lstStyle/>
        <a:p>
          <a:pPr>
            <a:buFont typeface="+mj-lt"/>
            <a:buAutoNum type="arabicParenR"/>
          </a:pPr>
          <a:r>
            <a:rPr lang="en-US" sz="2400"/>
            <a:t>California now mandates the audit when a primary care office joins a Medicaid managed care plan, and every 3 years thereafter</a:t>
          </a:r>
        </a:p>
      </dgm:t>
    </dgm:pt>
    <dgm:pt modelId="{F7F1CFFE-BE47-4C0B-A5F5-52A396E9F788}" type="parTrans" cxnId="{DC0C7573-148E-4D12-BD55-8C9D7E7136E2}">
      <dgm:prSet/>
      <dgm:spPr/>
      <dgm:t>
        <a:bodyPr/>
        <a:lstStyle/>
        <a:p>
          <a:endParaRPr lang="en-US"/>
        </a:p>
      </dgm:t>
    </dgm:pt>
    <dgm:pt modelId="{73C6526C-FB30-4F8E-90C7-95CD3FF5A191}" type="sibTrans" cxnId="{DC0C7573-148E-4D12-BD55-8C9D7E7136E2}">
      <dgm:prSet/>
      <dgm:spPr/>
      <dgm:t>
        <a:bodyPr/>
        <a:lstStyle/>
        <a:p>
          <a:endParaRPr lang="en-US"/>
        </a:p>
      </dgm:t>
    </dgm:pt>
    <dgm:pt modelId="{3394D40F-9E5D-4238-8BC0-F43059C939AB}">
      <dgm:prSet custT="1"/>
      <dgm:spPr/>
      <dgm:t>
        <a:bodyPr/>
        <a:lstStyle/>
        <a:p>
          <a:r>
            <a:rPr lang="en-US" sz="2400" baseline="0"/>
            <a:t>Each plan holds the data it collects; plans share data so that a single site is not subjected to multiple reviews</a:t>
          </a:r>
        </a:p>
      </dgm:t>
    </dgm:pt>
    <dgm:pt modelId="{AC7BD810-A816-43B6-B085-6144F44FA003}" type="parTrans" cxnId="{BBC16F84-A536-4EF3-816B-D28ABA3DD9FA}">
      <dgm:prSet/>
      <dgm:spPr/>
      <dgm:t>
        <a:bodyPr/>
        <a:lstStyle/>
        <a:p>
          <a:endParaRPr lang="en-US"/>
        </a:p>
      </dgm:t>
    </dgm:pt>
    <dgm:pt modelId="{CDD945B4-F0BD-46D3-8684-14C9343A2D98}" type="sibTrans" cxnId="{BBC16F84-A536-4EF3-816B-D28ABA3DD9FA}">
      <dgm:prSet/>
      <dgm:spPr/>
      <dgm:t>
        <a:bodyPr/>
        <a:lstStyle/>
        <a:p>
          <a:endParaRPr lang="en-US"/>
        </a:p>
      </dgm:t>
    </dgm:pt>
    <dgm:pt modelId="{34AEF443-CE41-455B-9F00-78D514F1FC85}" type="pres">
      <dgm:prSet presAssocID="{24B168E4-5B49-4F07-A760-B80D193E0C49}" presName="composite" presStyleCnt="0">
        <dgm:presLayoutVars>
          <dgm:chMax val="1"/>
          <dgm:dir/>
          <dgm:resizeHandles val="exact"/>
        </dgm:presLayoutVars>
      </dgm:prSet>
      <dgm:spPr/>
    </dgm:pt>
    <dgm:pt modelId="{8BCBE48D-7F6F-42D5-9D4D-85E5978B25C2}" type="pres">
      <dgm:prSet presAssocID="{C4559136-B1D4-498F-ADFD-5A013A7AD0CF}" presName="roof" presStyleLbl="dkBgShp" presStyleIdx="0" presStyleCnt="2" custScaleY="134038" custLinFactNeighborX="-728"/>
      <dgm:spPr/>
    </dgm:pt>
    <dgm:pt modelId="{93B0A0CA-54F1-4A07-A7F5-1D992E9C427B}" type="pres">
      <dgm:prSet presAssocID="{C4559136-B1D4-498F-ADFD-5A013A7AD0CF}" presName="pillars" presStyleCnt="0"/>
      <dgm:spPr/>
    </dgm:pt>
    <dgm:pt modelId="{99543D2A-6DE3-42E0-B0B5-F0F87CDB4241}" type="pres">
      <dgm:prSet presAssocID="{C4559136-B1D4-498F-ADFD-5A013A7AD0CF}" presName="pillar1" presStyleLbl="node1" presStyleIdx="0" presStyleCnt="4" custScaleX="61171" custScaleY="83708" custLinFactNeighborX="-35" custLinFactNeighborY="18">
        <dgm:presLayoutVars>
          <dgm:bulletEnabled val="1"/>
        </dgm:presLayoutVars>
      </dgm:prSet>
      <dgm:spPr/>
    </dgm:pt>
    <dgm:pt modelId="{C4DF93F8-4737-4A72-9014-ED888B3D66EF}" type="pres">
      <dgm:prSet presAssocID="{C82D7290-F2EB-4911-95B4-397B4409AC73}" presName="pillarX" presStyleLbl="node1" presStyleIdx="1" presStyleCnt="4" custScaleX="61465" custScaleY="83708">
        <dgm:presLayoutVars>
          <dgm:bulletEnabled val="1"/>
        </dgm:presLayoutVars>
      </dgm:prSet>
      <dgm:spPr/>
    </dgm:pt>
    <dgm:pt modelId="{3011B007-403E-4747-A568-2FC8626FB33B}" type="pres">
      <dgm:prSet presAssocID="{71F9EE08-55FE-4088-931E-D97C3A06B6CD}" presName="pillarX" presStyleLbl="node1" presStyleIdx="2" presStyleCnt="4" custScaleX="61761" custScaleY="83708">
        <dgm:presLayoutVars>
          <dgm:bulletEnabled val="1"/>
        </dgm:presLayoutVars>
      </dgm:prSet>
      <dgm:spPr/>
    </dgm:pt>
    <dgm:pt modelId="{5A103BA5-C185-4EF6-95C7-C61372018180}" type="pres">
      <dgm:prSet presAssocID="{3394D40F-9E5D-4238-8BC0-F43059C939AB}" presName="pillarX" presStyleLbl="node1" presStyleIdx="3" presStyleCnt="4" custScaleX="61391" custScaleY="83708">
        <dgm:presLayoutVars>
          <dgm:bulletEnabled val="1"/>
        </dgm:presLayoutVars>
      </dgm:prSet>
      <dgm:spPr/>
    </dgm:pt>
    <dgm:pt modelId="{CD4C00DF-E0E8-4762-A217-E6E476C76251}" type="pres">
      <dgm:prSet presAssocID="{C4559136-B1D4-498F-ADFD-5A013A7AD0CF}" presName="base" presStyleLbl="dkBgShp" presStyleIdx="1" presStyleCnt="2" custScaleY="141257"/>
      <dgm:spPr/>
    </dgm:pt>
  </dgm:ptLst>
  <dgm:cxnLst>
    <dgm:cxn modelId="{632F7F07-5A27-4A42-8BA1-07E933228561}" srcId="{C4559136-B1D4-498F-ADFD-5A013A7AD0CF}" destId="{B7B04C5E-B228-4023-84E9-F59DA314F4AB}" srcOrd="0" destOrd="0" parTransId="{40FCDDC6-A035-44DE-9570-5F7EFB238B4C}" sibTransId="{C13133DE-3BA8-499B-AC66-DA714277741C}"/>
    <dgm:cxn modelId="{E7ADF036-B096-4327-AD6F-2E069F243737}" type="presOf" srcId="{3394D40F-9E5D-4238-8BC0-F43059C939AB}" destId="{5A103BA5-C185-4EF6-95C7-C61372018180}" srcOrd="0" destOrd="0" presId="urn:microsoft.com/office/officeart/2005/8/layout/hList3"/>
    <dgm:cxn modelId="{CCF5E96E-476C-4AA7-BD1A-A9F8A3F50B13}" type="presOf" srcId="{71F9EE08-55FE-4088-931E-D97C3A06B6CD}" destId="{3011B007-403E-4747-A568-2FC8626FB33B}" srcOrd="0" destOrd="0" presId="urn:microsoft.com/office/officeart/2005/8/layout/hList3"/>
    <dgm:cxn modelId="{9269A872-12FE-490B-BC90-D60F305CBE6B}" srcId="{C4559136-B1D4-498F-ADFD-5A013A7AD0CF}" destId="{C82D7290-F2EB-4911-95B4-397B4409AC73}" srcOrd="1" destOrd="0" parTransId="{DC3B784E-71C4-4F5C-B119-4590FA08CD15}" sibTransId="{7179B356-0D9C-4D0E-9519-3427AC4E50C6}"/>
    <dgm:cxn modelId="{DC0C7573-148E-4D12-BD55-8C9D7E7136E2}" srcId="{C4559136-B1D4-498F-ADFD-5A013A7AD0CF}" destId="{71F9EE08-55FE-4088-931E-D97C3A06B6CD}" srcOrd="2" destOrd="0" parTransId="{F7F1CFFE-BE47-4C0B-A5F5-52A396E9F788}" sibTransId="{73C6526C-FB30-4F8E-90C7-95CD3FF5A191}"/>
    <dgm:cxn modelId="{17ABD874-E2E8-4C1B-94B7-03332AF5E22F}" srcId="{24B168E4-5B49-4F07-A760-B80D193E0C49}" destId="{C4559136-B1D4-498F-ADFD-5A013A7AD0CF}" srcOrd="0" destOrd="0" parTransId="{350B5FEE-2FA3-41A0-9786-95FF856CBEE8}" sibTransId="{858AF4AA-C874-4F4C-955B-B2B79BA1A688}"/>
    <dgm:cxn modelId="{BACE2855-2E21-4948-81FF-2ACCE8DF6EA3}" type="presOf" srcId="{C82D7290-F2EB-4911-95B4-397B4409AC73}" destId="{C4DF93F8-4737-4A72-9014-ED888B3D66EF}" srcOrd="0" destOrd="0" presId="urn:microsoft.com/office/officeart/2005/8/layout/hList3"/>
    <dgm:cxn modelId="{BBC16F84-A536-4EF3-816B-D28ABA3DD9FA}" srcId="{C4559136-B1D4-498F-ADFD-5A013A7AD0CF}" destId="{3394D40F-9E5D-4238-8BC0-F43059C939AB}" srcOrd="3" destOrd="0" parTransId="{AC7BD810-A816-43B6-B085-6144F44FA003}" sibTransId="{CDD945B4-F0BD-46D3-8684-14C9343A2D98}"/>
    <dgm:cxn modelId="{AF8DE0D2-C0BB-426E-BD4E-D42C3EB0012C}" type="presOf" srcId="{C4559136-B1D4-498F-ADFD-5A013A7AD0CF}" destId="{8BCBE48D-7F6F-42D5-9D4D-85E5978B25C2}" srcOrd="0" destOrd="0" presId="urn:microsoft.com/office/officeart/2005/8/layout/hList3"/>
    <dgm:cxn modelId="{D466DCF9-3274-46F1-A6D1-4DACE51C3E07}" type="presOf" srcId="{B7B04C5E-B228-4023-84E9-F59DA314F4AB}" destId="{99543D2A-6DE3-42E0-B0B5-F0F87CDB4241}" srcOrd="0" destOrd="0" presId="urn:microsoft.com/office/officeart/2005/8/layout/hList3"/>
    <dgm:cxn modelId="{D08664FB-20F6-4C14-A676-0A480738EB91}" type="presOf" srcId="{24B168E4-5B49-4F07-A760-B80D193E0C49}" destId="{34AEF443-CE41-455B-9F00-78D514F1FC85}" srcOrd="0" destOrd="0" presId="urn:microsoft.com/office/officeart/2005/8/layout/hList3"/>
    <dgm:cxn modelId="{B552DEA9-27A5-4009-A8B8-973FDC85B882}" type="presParOf" srcId="{34AEF443-CE41-455B-9F00-78D514F1FC85}" destId="{8BCBE48D-7F6F-42D5-9D4D-85E5978B25C2}" srcOrd="0" destOrd="0" presId="urn:microsoft.com/office/officeart/2005/8/layout/hList3"/>
    <dgm:cxn modelId="{2261787A-C3EE-499D-BB80-D8BD0E626CF2}" type="presParOf" srcId="{34AEF443-CE41-455B-9F00-78D514F1FC85}" destId="{93B0A0CA-54F1-4A07-A7F5-1D992E9C427B}" srcOrd="1" destOrd="0" presId="urn:microsoft.com/office/officeart/2005/8/layout/hList3"/>
    <dgm:cxn modelId="{A94421B8-36A6-44A5-8EE7-A8DB085E7399}" type="presParOf" srcId="{93B0A0CA-54F1-4A07-A7F5-1D992E9C427B}" destId="{99543D2A-6DE3-42E0-B0B5-F0F87CDB4241}" srcOrd="0" destOrd="0" presId="urn:microsoft.com/office/officeart/2005/8/layout/hList3"/>
    <dgm:cxn modelId="{2AA5A820-1CD1-4309-BF1B-0187BB4BC088}" type="presParOf" srcId="{93B0A0CA-54F1-4A07-A7F5-1D992E9C427B}" destId="{C4DF93F8-4737-4A72-9014-ED888B3D66EF}" srcOrd="1" destOrd="0" presId="urn:microsoft.com/office/officeart/2005/8/layout/hList3"/>
    <dgm:cxn modelId="{AD6385CB-82B8-48D4-BA7A-311595402D49}" type="presParOf" srcId="{93B0A0CA-54F1-4A07-A7F5-1D992E9C427B}" destId="{3011B007-403E-4747-A568-2FC8626FB33B}" srcOrd="2" destOrd="0" presId="urn:microsoft.com/office/officeart/2005/8/layout/hList3"/>
    <dgm:cxn modelId="{3AAC8EBB-DCFD-44D2-AE1B-0018ABCCDFF8}" type="presParOf" srcId="{93B0A0CA-54F1-4A07-A7F5-1D992E9C427B}" destId="{5A103BA5-C185-4EF6-95C7-C61372018180}" srcOrd="3" destOrd="0" presId="urn:microsoft.com/office/officeart/2005/8/layout/hList3"/>
    <dgm:cxn modelId="{666D36B3-929E-4DD9-86C2-89064A120299}" type="presParOf" srcId="{34AEF443-CE41-455B-9F00-78D514F1FC85}" destId="{CD4C00DF-E0E8-4762-A217-E6E476C7625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BE48D-7F6F-42D5-9D4D-85E5978B25C2}">
      <dsp:nvSpPr>
        <dsp:cNvPr id="0" name=""/>
        <dsp:cNvSpPr/>
      </dsp:nvSpPr>
      <dsp:spPr>
        <a:xfrm>
          <a:off x="0" y="-181706"/>
          <a:ext cx="10972800" cy="2231147"/>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600"/>
            </a:spcAft>
            <a:buFont typeface="+mj-lt"/>
            <a:buNone/>
          </a:pPr>
          <a:r>
            <a:rPr lang="en-US" sz="2800" kern="1200" dirty="0"/>
            <a:t>Accessibility audits began as voluntary add-ons to state-mandated on-site reviews of Medicaid Managed Care primary care offices in California</a:t>
          </a:r>
        </a:p>
        <a:p>
          <a:pPr marL="0" lvl="0" indent="0" algn="ctr" defTabSz="1244600">
            <a:lnSpc>
              <a:spcPct val="90000"/>
            </a:lnSpc>
            <a:spcBef>
              <a:spcPct val="0"/>
            </a:spcBef>
            <a:spcAft>
              <a:spcPts val="600"/>
            </a:spcAft>
            <a:buFont typeface="+mj-lt"/>
            <a:buNone/>
          </a:pPr>
          <a:endParaRPr lang="en-US" sz="2800" kern="1200" dirty="0"/>
        </a:p>
        <a:p>
          <a:pPr marL="0" lvl="0" indent="0" algn="l" defTabSz="1244600">
            <a:lnSpc>
              <a:spcPct val="90000"/>
            </a:lnSpc>
            <a:spcBef>
              <a:spcPct val="0"/>
            </a:spcBef>
            <a:spcAft>
              <a:spcPts val="600"/>
            </a:spcAft>
            <a:buFont typeface="+mj-lt"/>
            <a:buNone/>
          </a:pPr>
          <a:r>
            <a:rPr lang="en-US" sz="2400" kern="1200" dirty="0"/>
            <a:t>Managed Care Plans worked with June </a:t>
          </a:r>
          <a:r>
            <a:rPr lang="en-US" sz="2400" kern="1200" dirty="0" err="1"/>
            <a:t>Kailes</a:t>
          </a:r>
          <a:r>
            <a:rPr lang="en-US" sz="2400" kern="1200" dirty="0"/>
            <a:t> and Brenda </a:t>
          </a:r>
          <a:r>
            <a:rPr lang="en-US" sz="2400" kern="1200" dirty="0" err="1"/>
            <a:t>Premo</a:t>
          </a:r>
          <a:r>
            <a:rPr lang="en-US" sz="2400" kern="1200" dirty="0"/>
            <a:t> to develop the tool and train auditors on its use. Then it was appended to the state-required review</a:t>
          </a:r>
        </a:p>
      </dsp:txBody>
      <dsp:txXfrm>
        <a:off x="0" y="-181706"/>
        <a:ext cx="10972800" cy="2231147"/>
      </dsp:txXfrm>
    </dsp:sp>
    <dsp:sp modelId="{99543D2A-6DE3-42E0-B0B5-F0F87CDB4241}">
      <dsp:nvSpPr>
        <dsp:cNvPr id="0" name=""/>
        <dsp:cNvSpPr/>
      </dsp:nvSpPr>
      <dsp:spPr>
        <a:xfrm>
          <a:off x="7" y="2051528"/>
          <a:ext cx="2730097" cy="29260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are collected by a walk-through of primary care physician offices</a:t>
          </a:r>
        </a:p>
      </dsp:txBody>
      <dsp:txXfrm>
        <a:off x="7" y="2051528"/>
        <a:ext cx="2730097" cy="2926082"/>
      </dsp:txXfrm>
    </dsp:sp>
    <dsp:sp modelId="{C4DF93F8-4737-4A72-9014-ED888B3D66EF}">
      <dsp:nvSpPr>
        <dsp:cNvPr id="0" name=""/>
        <dsp:cNvSpPr/>
      </dsp:nvSpPr>
      <dsp:spPr>
        <a:xfrm>
          <a:off x="2731666" y="2050899"/>
          <a:ext cx="2743218" cy="29260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t>Trained managed care plan staff conduct the audits using a structured form</a:t>
          </a:r>
        </a:p>
      </dsp:txBody>
      <dsp:txXfrm>
        <a:off x="2731666" y="2050899"/>
        <a:ext cx="2743218" cy="2926082"/>
      </dsp:txXfrm>
    </dsp:sp>
    <dsp:sp modelId="{3011B007-403E-4747-A568-2FC8626FB33B}">
      <dsp:nvSpPr>
        <dsp:cNvPr id="0" name=""/>
        <dsp:cNvSpPr/>
      </dsp:nvSpPr>
      <dsp:spPr>
        <a:xfrm>
          <a:off x="5474885" y="2050899"/>
          <a:ext cx="2756429" cy="29260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a:t>California now mandates the audit when a primary care office joins a Medicaid managed care plan, and every 3 years thereafter</a:t>
          </a:r>
        </a:p>
      </dsp:txBody>
      <dsp:txXfrm>
        <a:off x="5474885" y="2050899"/>
        <a:ext cx="2756429" cy="2926082"/>
      </dsp:txXfrm>
    </dsp:sp>
    <dsp:sp modelId="{5A103BA5-C185-4EF6-95C7-C61372018180}">
      <dsp:nvSpPr>
        <dsp:cNvPr id="0" name=""/>
        <dsp:cNvSpPr/>
      </dsp:nvSpPr>
      <dsp:spPr>
        <a:xfrm>
          <a:off x="8231314" y="2050899"/>
          <a:ext cx="2739915" cy="29260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Each plan holds the data it collects; plans share data so that a single site is not subjected to multiple reviews</a:t>
          </a:r>
        </a:p>
      </dsp:txBody>
      <dsp:txXfrm>
        <a:off x="8231314" y="2050899"/>
        <a:ext cx="2739915" cy="2926082"/>
      </dsp:txXfrm>
    </dsp:sp>
    <dsp:sp modelId="{CD4C00DF-E0E8-4762-A217-E6E476C76251}">
      <dsp:nvSpPr>
        <dsp:cNvPr id="0" name=""/>
        <dsp:cNvSpPr/>
      </dsp:nvSpPr>
      <dsp:spPr>
        <a:xfrm>
          <a:off x="0" y="5181610"/>
          <a:ext cx="10972800" cy="54863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9D3969-81D2-4342-B0B0-FABB82C41A77}" type="datetimeFigureOut">
              <a:rPr lang="en-US" smtClean="0"/>
              <a:t>6/24/2020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500EC7-AF14-6642-B6E5-C00C0AA1D9D4}" type="slidenum">
              <a:rPr lang="en-US" smtClean="0"/>
              <a:t>‹#›</a:t>
            </a:fld>
            <a:endParaRPr lang="en-US"/>
          </a:p>
        </p:txBody>
      </p:sp>
    </p:spTree>
    <p:extLst>
      <p:ext uri="{BB962C8B-B14F-4D97-AF65-F5344CB8AC3E}">
        <p14:creationId xmlns:p14="http://schemas.microsoft.com/office/powerpoint/2010/main" val="1231754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1A5B3-03A5-7C47-A5A8-BB0B43C879A6}" type="datetimeFigureOut">
              <a:rPr lang="en-US" smtClean="0"/>
              <a:t>6/24/2020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95F0F-4450-514D-A03D-6A87631331EF}" type="slidenum">
              <a:rPr lang="en-US" smtClean="0"/>
              <a:t>‹#›</a:t>
            </a:fld>
            <a:endParaRPr lang="en-US"/>
          </a:p>
        </p:txBody>
      </p:sp>
    </p:spTree>
    <p:extLst>
      <p:ext uri="{BB962C8B-B14F-4D97-AF65-F5344CB8AC3E}">
        <p14:creationId xmlns:p14="http://schemas.microsoft.com/office/powerpoint/2010/main" val="1510990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E611C-2DDD-5E42-A985-AEF0F9A6B047}" type="slidenum">
              <a:rPr lang="en-US" smtClean="0"/>
              <a:t>1</a:t>
            </a:fld>
            <a:endParaRPr lang="en-US"/>
          </a:p>
        </p:txBody>
      </p:sp>
    </p:spTree>
    <p:extLst>
      <p:ext uri="{BB962C8B-B14F-4D97-AF65-F5344CB8AC3E}">
        <p14:creationId xmlns:p14="http://schemas.microsoft.com/office/powerpoint/2010/main" val="50810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E611C-2DDD-5E42-A985-AEF0F9A6B047}" type="slidenum">
              <a:rPr lang="en-US" smtClean="0"/>
              <a:t>38</a:t>
            </a:fld>
            <a:endParaRPr lang="en-US"/>
          </a:p>
        </p:txBody>
      </p:sp>
    </p:spTree>
    <p:extLst>
      <p:ext uri="{BB962C8B-B14F-4D97-AF65-F5344CB8AC3E}">
        <p14:creationId xmlns:p14="http://schemas.microsoft.com/office/powerpoint/2010/main" val="100295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95F0F-4450-514D-A03D-6A87631331EF}" type="slidenum">
              <a:rPr lang="en-US" smtClean="0"/>
              <a:t>9</a:t>
            </a:fld>
            <a:endParaRPr lang="en-US"/>
          </a:p>
        </p:txBody>
      </p:sp>
    </p:spTree>
    <p:extLst>
      <p:ext uri="{BB962C8B-B14F-4D97-AF65-F5344CB8AC3E}">
        <p14:creationId xmlns:p14="http://schemas.microsoft.com/office/powerpoint/2010/main" val="65381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95F0F-4450-514D-A03D-6A87631331EF}" type="slidenum">
              <a:rPr lang="en-US" smtClean="0"/>
              <a:t>10</a:t>
            </a:fld>
            <a:endParaRPr lang="en-US"/>
          </a:p>
        </p:txBody>
      </p:sp>
    </p:spTree>
    <p:extLst>
      <p:ext uri="{BB962C8B-B14F-4D97-AF65-F5344CB8AC3E}">
        <p14:creationId xmlns:p14="http://schemas.microsoft.com/office/powerpoint/2010/main" val="65522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95F0F-4450-514D-A03D-6A87631331EF}" type="slidenum">
              <a:rPr lang="en-US" smtClean="0"/>
              <a:t>12</a:t>
            </a:fld>
            <a:endParaRPr lang="en-US"/>
          </a:p>
        </p:txBody>
      </p:sp>
    </p:spTree>
    <p:extLst>
      <p:ext uri="{BB962C8B-B14F-4D97-AF65-F5344CB8AC3E}">
        <p14:creationId xmlns:p14="http://schemas.microsoft.com/office/powerpoint/2010/main" val="223991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595F0F-4450-514D-A03D-6A87631331EF}" type="slidenum">
              <a:rPr lang="en-US" smtClean="0"/>
              <a:t>15</a:t>
            </a:fld>
            <a:endParaRPr lang="en-US"/>
          </a:p>
        </p:txBody>
      </p:sp>
    </p:spTree>
    <p:extLst>
      <p:ext uri="{BB962C8B-B14F-4D97-AF65-F5344CB8AC3E}">
        <p14:creationId xmlns:p14="http://schemas.microsoft.com/office/powerpoint/2010/main" val="237591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95F0F-4450-514D-A03D-6A87631331EF}" type="slidenum">
              <a:rPr lang="en-US" smtClean="0"/>
              <a:t>19</a:t>
            </a:fld>
            <a:endParaRPr lang="en-US"/>
          </a:p>
        </p:txBody>
      </p:sp>
    </p:spTree>
    <p:extLst>
      <p:ext uri="{BB962C8B-B14F-4D97-AF65-F5344CB8AC3E}">
        <p14:creationId xmlns:p14="http://schemas.microsoft.com/office/powerpoint/2010/main" val="128477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95F0F-4450-514D-A03D-6A87631331EF}" type="slidenum">
              <a:rPr lang="en-US" smtClean="0"/>
              <a:t>20</a:t>
            </a:fld>
            <a:endParaRPr lang="en-US"/>
          </a:p>
        </p:txBody>
      </p:sp>
    </p:spTree>
    <p:extLst>
      <p:ext uri="{BB962C8B-B14F-4D97-AF65-F5344CB8AC3E}">
        <p14:creationId xmlns:p14="http://schemas.microsoft.com/office/powerpoint/2010/main" val="321748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95F0F-4450-514D-A03D-6A87631331EF}" type="slidenum">
              <a:rPr lang="en-US" smtClean="0"/>
              <a:t>23</a:t>
            </a:fld>
            <a:endParaRPr lang="en-US"/>
          </a:p>
        </p:txBody>
      </p:sp>
    </p:spTree>
    <p:extLst>
      <p:ext uri="{BB962C8B-B14F-4D97-AF65-F5344CB8AC3E}">
        <p14:creationId xmlns:p14="http://schemas.microsoft.com/office/powerpoint/2010/main" val="410038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p>
        </p:txBody>
      </p:sp>
      <p:sp>
        <p:nvSpPr>
          <p:cNvPr id="4" name="Slide Number Placeholder 3"/>
          <p:cNvSpPr>
            <a:spLocks noGrp="1"/>
          </p:cNvSpPr>
          <p:nvPr>
            <p:ph type="sldNum" sz="quarter" idx="5"/>
          </p:nvPr>
        </p:nvSpPr>
        <p:spPr/>
        <p:txBody>
          <a:bodyPr/>
          <a:lstStyle/>
          <a:p>
            <a:fld id="{94595F0F-4450-514D-A03D-6A87631331EF}" type="slidenum">
              <a:rPr lang="en-US" smtClean="0"/>
              <a:t>28</a:t>
            </a:fld>
            <a:endParaRPr lang="en-US"/>
          </a:p>
        </p:txBody>
      </p:sp>
    </p:spTree>
    <p:extLst>
      <p:ext uri="{BB962C8B-B14F-4D97-AF65-F5344CB8AC3E}">
        <p14:creationId xmlns:p14="http://schemas.microsoft.com/office/powerpoint/2010/main" val="168203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AC9522-D2C0-4B45-AAAA-BB65BD09E9AF}"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277628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C9522-D2C0-4B45-AAAA-BB65BD09E9AF}"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319751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C9522-D2C0-4B45-AAAA-BB65BD09E9AF}"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15531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C9522-D2C0-4B45-AAAA-BB65BD09E9AF}"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195162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C9522-D2C0-4B45-AAAA-BB65BD09E9AF}"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344717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w/ Bullets (no photo)">
    <p:spTree>
      <p:nvGrpSpPr>
        <p:cNvPr id="1" name=""/>
        <p:cNvGrpSpPr/>
        <p:nvPr/>
      </p:nvGrpSpPr>
      <p:grpSpPr>
        <a:xfrm>
          <a:off x="0" y="0"/>
          <a:ext cx="0" cy="0"/>
          <a:chOff x="0" y="0"/>
          <a:chExt cx="0" cy="0"/>
        </a:xfrm>
      </p:grpSpPr>
      <p:sp>
        <p:nvSpPr>
          <p:cNvPr id="18"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a:p>
        </p:txBody>
      </p:sp>
      <p:sp>
        <p:nvSpPr>
          <p:cNvPr id="19"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a:t>Click to edit Master title style</a:t>
            </a:r>
          </a:p>
        </p:txBody>
      </p:sp>
      <p:cxnSp>
        <p:nvCxnSpPr>
          <p:cNvPr id="2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4" name="Subtitle, if applicable"/>
          <p:cNvSpPr>
            <a:spLocks noGrp="1"/>
          </p:cNvSpPr>
          <p:nvPr>
            <p:ph sz="quarter" idx="19" hasCustomPrompt="1"/>
          </p:nvPr>
        </p:nvSpPr>
        <p:spPr>
          <a:xfrm>
            <a:off x="1066799" y="1094049"/>
            <a:ext cx="10668000" cy="590332"/>
          </a:xfrm>
          <a:prstGeom prst="rect">
            <a:avLst/>
          </a:prstGeom>
        </p:spPr>
        <p:txBody>
          <a:bodyPr/>
          <a:lstStyle>
            <a:lvl1pPr marL="0" indent="0">
              <a:buNone/>
              <a:defRPr sz="2400" i="1">
                <a:solidFill>
                  <a:srgbClr val="6F777D"/>
                </a:solidFill>
                <a:latin typeface="Georgia" charset="0"/>
                <a:ea typeface="Georgia" charset="0"/>
                <a:cs typeface="Georgia"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a:t>Click to add subtitle, if applicable</a:t>
            </a:r>
          </a:p>
        </p:txBody>
      </p:sp>
      <p:sp>
        <p:nvSpPr>
          <p:cNvPr id="4" name="Main heading and bullets text"/>
          <p:cNvSpPr>
            <a:spLocks noGrp="1"/>
          </p:cNvSpPr>
          <p:nvPr>
            <p:ph type="body" sz="quarter" idx="20"/>
          </p:nvPr>
        </p:nvSpPr>
        <p:spPr>
          <a:xfrm>
            <a:off x="1066800" y="1890713"/>
            <a:ext cx="10668000" cy="3832225"/>
          </a:xfrm>
          <a:prstGeom prst="rect">
            <a:avLst/>
          </a:prstGeom>
        </p:spPr>
        <p:txBody>
          <a:bodyPr/>
          <a:lstStyle>
            <a:lvl1pPr marL="0" indent="0">
              <a:spcAft>
                <a:spcPts val="600"/>
              </a:spcAft>
              <a:buSzPct val="60000"/>
              <a:buNone/>
              <a:defRPr sz="3600">
                <a:solidFill>
                  <a:srgbClr val="3E3D3C"/>
                </a:solidFill>
                <a:latin typeface="Trebuchet MS" charset="0"/>
                <a:ea typeface="Trebuchet MS" charset="0"/>
                <a:cs typeface="Trebuchet MS" charset="0"/>
              </a:defRPr>
            </a:lvl1pPr>
            <a:lvl2pPr>
              <a:buSzPct val="60000"/>
              <a:defRPr sz="3200">
                <a:solidFill>
                  <a:srgbClr val="3E3D3C"/>
                </a:solidFill>
                <a:latin typeface="Trebuchet MS" charset="0"/>
                <a:ea typeface="Trebuchet MS" charset="0"/>
                <a:cs typeface="Trebuchet MS" charset="0"/>
              </a:defRPr>
            </a:lvl2pPr>
            <a:lvl3pPr>
              <a:buSzPct val="60000"/>
              <a:defRPr sz="2400">
                <a:solidFill>
                  <a:srgbClr val="3E3D3C"/>
                </a:solidFill>
                <a:latin typeface="Trebuchet MS" charset="0"/>
                <a:ea typeface="Trebuchet MS" charset="0"/>
                <a:cs typeface="Trebuchet MS" charset="0"/>
              </a:defRPr>
            </a:lvl3pPr>
            <a:lvl4pPr>
              <a:buSzPct val="60000"/>
              <a:defRPr sz="2000">
                <a:solidFill>
                  <a:srgbClr val="3E3D3C"/>
                </a:solidFill>
                <a:latin typeface="Trebuchet MS" charset="0"/>
                <a:ea typeface="Trebuchet MS" charset="0"/>
                <a:cs typeface="Trebuchet MS" charset="0"/>
              </a:defRPr>
            </a:lvl4pPr>
            <a:lvl5pPr>
              <a:buSzPct val="60000"/>
              <a:defRPr sz="2000">
                <a:solidFill>
                  <a:srgbClr val="3E3D3C"/>
                </a:solidFill>
                <a:latin typeface="Trebuchet MS" charset="0"/>
                <a:ea typeface="Trebuchet MS" charset="0"/>
                <a:cs typeface="Trebuchet M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22" name="Division, if applicable"/>
          <p:cNvSpPr>
            <a:spLocks noGrp="1"/>
          </p:cNvSpPr>
          <p:nvPr>
            <p:ph type="body" sz="quarter" idx="18" hasCustomPrompt="1"/>
          </p:nvPr>
        </p:nvSpPr>
        <p:spPr>
          <a:xfrm>
            <a:off x="7341326" y="6328635"/>
            <a:ext cx="3785036" cy="365125"/>
          </a:xfrm>
          <a:prstGeom prst="rect">
            <a:avLst/>
          </a:prstGeom>
        </p:spPr>
        <p:txBody>
          <a:bodyPr anchor="ctr"/>
          <a:lstStyle>
            <a:lvl1pPr marL="0" indent="0">
              <a:buNone/>
              <a:defRPr sz="1000" baseline="0">
                <a:solidFill>
                  <a:srgbClr val="6F777D"/>
                </a:solidFill>
                <a:latin typeface="Trebuchet MS" charset="0"/>
                <a:ea typeface="Trebuchet MS" charset="0"/>
                <a:cs typeface="Trebuchet MS" charset="0"/>
              </a:defRPr>
            </a:lvl1pPr>
          </a:lstStyle>
          <a:p>
            <a:pPr lvl="0"/>
            <a:r>
              <a:rPr lang="en-US"/>
              <a:t>Click to add Division or Department Name, if applicable</a:t>
            </a:r>
          </a:p>
        </p:txBody>
      </p:sp>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4"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a:stretch>
            <a:fillRect/>
          </a:stretch>
        </p:blipFill>
        <p:spPr>
          <a:xfrm>
            <a:off x="2653708" y="6417231"/>
            <a:ext cx="518205" cy="268247"/>
          </a:xfrm>
          <a:prstGeom prst="rect">
            <a:avLst/>
          </a:prstGeom>
        </p:spPr>
      </p:pic>
    </p:spTree>
    <p:extLst>
      <p:ext uri="{BB962C8B-B14F-4D97-AF65-F5344CB8AC3E}">
        <p14:creationId xmlns:p14="http://schemas.microsoft.com/office/powerpoint/2010/main" val="30952704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ing w/ Bullets + Photo">
    <p:spTree>
      <p:nvGrpSpPr>
        <p:cNvPr id="1" name=""/>
        <p:cNvGrpSpPr/>
        <p:nvPr/>
      </p:nvGrpSpPr>
      <p:grpSpPr>
        <a:xfrm>
          <a:off x="0" y="0"/>
          <a:ext cx="0" cy="0"/>
          <a:chOff x="0" y="0"/>
          <a:chExt cx="0" cy="0"/>
        </a:xfrm>
      </p:grpSpPr>
      <p:sp>
        <p:nvSpPr>
          <p:cNvPr id="20"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a:p>
        </p:txBody>
      </p:sp>
      <p:sp>
        <p:nvSpPr>
          <p:cNvPr id="15"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a:t>Click to edit Master title style</a:t>
            </a:r>
          </a:p>
        </p:txBody>
      </p:sp>
      <p:sp>
        <p:nvSpPr>
          <p:cNvPr id="3" name="Main heading and bullets text"/>
          <p:cNvSpPr>
            <a:spLocks noGrp="1"/>
          </p:cNvSpPr>
          <p:nvPr>
            <p:ph type="body" sz="quarter" idx="21"/>
          </p:nvPr>
        </p:nvSpPr>
        <p:spPr>
          <a:xfrm>
            <a:off x="1066800" y="1269515"/>
            <a:ext cx="4567882" cy="4078774"/>
          </a:xfrm>
          <a:prstGeom prst="rect">
            <a:avLst/>
          </a:prstGeom>
        </p:spPr>
        <p:txBody>
          <a:bodyPr/>
          <a:lstStyle>
            <a:lvl1pPr marL="0" indent="0">
              <a:buSzPct val="60000"/>
              <a:buNone/>
              <a:defRPr>
                <a:solidFill>
                  <a:srgbClr val="3E3D3C"/>
                </a:solidFill>
                <a:latin typeface="Trebuchet MS" charset="0"/>
                <a:ea typeface="Trebuchet MS" charset="0"/>
                <a:cs typeface="Trebuchet MS" charset="0"/>
              </a:defRPr>
            </a:lvl1pPr>
            <a:lvl2pPr>
              <a:buSzPct val="60000"/>
              <a:defRPr>
                <a:solidFill>
                  <a:srgbClr val="3E3D3C"/>
                </a:solidFill>
                <a:latin typeface="Trebuchet MS" charset="0"/>
                <a:ea typeface="Trebuchet MS" charset="0"/>
                <a:cs typeface="Trebuchet MS" charset="0"/>
              </a:defRPr>
            </a:lvl2pPr>
            <a:lvl3pPr>
              <a:buSzPct val="60000"/>
              <a:defRPr>
                <a:solidFill>
                  <a:srgbClr val="3E3D3C"/>
                </a:solidFill>
                <a:latin typeface="Trebuchet MS" charset="0"/>
                <a:ea typeface="Trebuchet MS" charset="0"/>
                <a:cs typeface="Trebuchet MS" charset="0"/>
              </a:defRPr>
            </a:lvl3pPr>
            <a:lvl4pPr>
              <a:buSzPct val="60000"/>
              <a:defRPr>
                <a:solidFill>
                  <a:srgbClr val="3E3D3C"/>
                </a:solidFill>
                <a:latin typeface="Trebuchet MS" charset="0"/>
                <a:ea typeface="Trebuchet MS" charset="0"/>
                <a:cs typeface="Trebuchet MS" charset="0"/>
              </a:defRPr>
            </a:lvl4pPr>
            <a:lvl5pPr>
              <a:buSzPct val="60000"/>
              <a:defRPr>
                <a:solidFill>
                  <a:srgbClr val="3E3D3C"/>
                </a:solidFill>
                <a:latin typeface="Trebuchet MS" charset="0"/>
                <a:ea typeface="Trebuchet MS" charset="0"/>
                <a:cs typeface="Trebuchet M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5"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vision Name, if applicable"/>
          <p:cNvSpPr>
            <a:spLocks noGrp="1"/>
          </p:cNvSpPr>
          <p:nvPr>
            <p:ph type="body" sz="quarter" idx="22" hasCustomPrompt="1"/>
          </p:nvPr>
        </p:nvSpPr>
        <p:spPr>
          <a:xfrm>
            <a:off x="5974080" y="6334354"/>
            <a:ext cx="5151120" cy="359406"/>
          </a:xfrm>
          <a:prstGeom prst="rect">
            <a:avLst/>
          </a:prstGeom>
        </p:spPr>
        <p:txBody>
          <a:bodyPr anchor="ctr"/>
          <a:lstStyle>
            <a:lvl1pPr marL="0" indent="0">
              <a:buNone/>
              <a:defRPr sz="1000">
                <a:solidFill>
                  <a:srgbClr val="6F777D"/>
                </a:solidFill>
                <a:latin typeface="Trebuchet MS" charset="0"/>
                <a:ea typeface="Trebuchet MS" charset="0"/>
                <a:cs typeface="Trebuchet MS"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a:t>Click to add Division or Department Name, if applicable</a:t>
            </a:r>
          </a:p>
        </p:txBody>
      </p:sp>
      <p:pic>
        <p:nvPicPr>
          <p:cNvPr id="2" name="Picture 1"/>
          <p:cNvPicPr>
            <a:picLocks noChangeAspect="1"/>
          </p:cNvPicPr>
          <p:nvPr userDrawn="1"/>
        </p:nvPicPr>
        <p:blipFill>
          <a:blip r:embed="rId3"/>
          <a:stretch>
            <a:fillRect/>
          </a:stretch>
        </p:blipFill>
        <p:spPr>
          <a:xfrm>
            <a:off x="2697434" y="6417231"/>
            <a:ext cx="518205" cy="268247"/>
          </a:xfrm>
          <a:prstGeom prst="rect">
            <a:avLst/>
          </a:prstGeom>
        </p:spPr>
      </p:pic>
      <p:sp>
        <p:nvSpPr>
          <p:cNvPr id="13" name="Main heading and bullets text">
            <a:extLst>
              <a:ext uri="{FF2B5EF4-FFF2-40B4-BE49-F238E27FC236}">
                <a16:creationId xmlns:a16="http://schemas.microsoft.com/office/drawing/2014/main" id="{9B02A392-6D7E-4B0A-AA17-0B493B00B3E7}"/>
              </a:ext>
            </a:extLst>
          </p:cNvPr>
          <p:cNvSpPr>
            <a:spLocks noGrp="1"/>
          </p:cNvSpPr>
          <p:nvPr>
            <p:ph type="body" sz="quarter" idx="23"/>
          </p:nvPr>
        </p:nvSpPr>
        <p:spPr>
          <a:xfrm>
            <a:off x="6998563" y="1269515"/>
            <a:ext cx="4567882" cy="4078773"/>
          </a:xfrm>
          <a:prstGeom prst="rect">
            <a:avLst/>
          </a:prstGeom>
        </p:spPr>
        <p:txBody>
          <a:bodyPr/>
          <a:lstStyle>
            <a:lvl1pPr marL="0" indent="0">
              <a:buSzPct val="60000"/>
              <a:buNone/>
              <a:defRPr>
                <a:solidFill>
                  <a:srgbClr val="3E3D3C"/>
                </a:solidFill>
                <a:latin typeface="Trebuchet MS" charset="0"/>
                <a:ea typeface="Trebuchet MS" charset="0"/>
                <a:cs typeface="Trebuchet MS" charset="0"/>
              </a:defRPr>
            </a:lvl1pPr>
            <a:lvl2pPr>
              <a:buSzPct val="60000"/>
              <a:defRPr>
                <a:solidFill>
                  <a:srgbClr val="3E3D3C"/>
                </a:solidFill>
                <a:latin typeface="Trebuchet MS" charset="0"/>
                <a:ea typeface="Trebuchet MS" charset="0"/>
                <a:cs typeface="Trebuchet MS" charset="0"/>
              </a:defRPr>
            </a:lvl2pPr>
            <a:lvl3pPr>
              <a:buSzPct val="60000"/>
              <a:defRPr>
                <a:solidFill>
                  <a:srgbClr val="3E3D3C"/>
                </a:solidFill>
                <a:latin typeface="Trebuchet MS" charset="0"/>
                <a:ea typeface="Trebuchet MS" charset="0"/>
                <a:cs typeface="Trebuchet MS" charset="0"/>
              </a:defRPr>
            </a:lvl3pPr>
            <a:lvl4pPr>
              <a:buSzPct val="60000"/>
              <a:defRPr>
                <a:solidFill>
                  <a:srgbClr val="3E3D3C"/>
                </a:solidFill>
                <a:latin typeface="Trebuchet MS" charset="0"/>
                <a:ea typeface="Trebuchet MS" charset="0"/>
                <a:cs typeface="Trebuchet MS" charset="0"/>
              </a:defRPr>
            </a:lvl4pPr>
            <a:lvl5pPr>
              <a:buSzPct val="60000"/>
              <a:defRPr>
                <a:solidFill>
                  <a:srgbClr val="3E3D3C"/>
                </a:solidFill>
                <a:latin typeface="Trebuchet MS" charset="0"/>
                <a:ea typeface="Trebuchet MS" charset="0"/>
                <a:cs typeface="Trebuchet M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4382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w/ Photo">
    <p:bg>
      <p:bgPr>
        <a:solidFill>
          <a:schemeClr val="bg1"/>
        </a:solidFill>
        <a:effectLst/>
      </p:bgPr>
    </p:bg>
    <p:spTree>
      <p:nvGrpSpPr>
        <p:cNvPr id="1" name=""/>
        <p:cNvGrpSpPr/>
        <p:nvPr/>
      </p:nvGrpSpPr>
      <p:grpSpPr>
        <a:xfrm>
          <a:off x="0" y="0"/>
          <a:ext cx="0" cy="0"/>
          <a:chOff x="0" y="0"/>
          <a:chExt cx="0" cy="0"/>
        </a:xfrm>
      </p:grpSpPr>
      <p:sp>
        <p:nvSpPr>
          <p:cNvPr id="11"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a:p>
        </p:txBody>
      </p:sp>
      <p:sp>
        <p:nvSpPr>
          <p:cNvPr id="2" name="Slide Title"/>
          <p:cNvSpPr>
            <a:spLocks noGrp="1"/>
          </p:cNvSpPr>
          <p:nvPr>
            <p:ph type="title" hasCustomPrompt="1"/>
          </p:nvPr>
        </p:nvSpPr>
        <p:spPr>
          <a:xfrm>
            <a:off x="1066801" y="2362200"/>
            <a:ext cx="4569012" cy="2819400"/>
          </a:xfrm>
          <a:prstGeom prst="rect">
            <a:avLst/>
          </a:prstGeom>
        </p:spPr>
        <p:txBody>
          <a:bodyPr/>
          <a:lstStyle>
            <a:lvl1pPr>
              <a:lnSpc>
                <a:spcPct val="100000"/>
              </a:lnSpc>
              <a:defRPr sz="4400">
                <a:solidFill>
                  <a:srgbClr val="D44500"/>
                </a:solidFill>
                <a:latin typeface="Georgia" charset="0"/>
                <a:ea typeface="Georgia" charset="0"/>
                <a:cs typeface="Georgia" charset="0"/>
              </a:defRPr>
            </a:lvl1pPr>
          </a:lstStyle>
          <a:p>
            <a:r>
              <a:rPr lang="en-US"/>
              <a:t>Click to edit Section Title</a:t>
            </a:r>
          </a:p>
        </p:txBody>
      </p:sp>
      <p:sp>
        <p:nvSpPr>
          <p:cNvPr id="9" name="Picture"/>
          <p:cNvSpPr>
            <a:spLocks noGrp="1"/>
          </p:cNvSpPr>
          <p:nvPr>
            <p:ph type="pic" sz="quarter" idx="14" hasCustomPrompt="1"/>
          </p:nvPr>
        </p:nvSpPr>
        <p:spPr>
          <a:xfrm>
            <a:off x="6096000" y="457202"/>
            <a:ext cx="5638800" cy="5739712"/>
          </a:xfrm>
          <a:prstGeom prst="rect">
            <a:avLst/>
          </a:prstGeom>
        </p:spPr>
        <p:txBody>
          <a:bodyPr/>
          <a:lstStyle>
            <a:lvl1pPr marL="0" indent="0">
              <a:buNone/>
              <a:defRPr sz="1800">
                <a:latin typeface="Trebuchet MS" charset="0"/>
                <a:ea typeface="Trebuchet MS" charset="0"/>
                <a:cs typeface="Trebuchet MS" charset="0"/>
              </a:defRPr>
            </a:lvl1pPr>
          </a:lstStyle>
          <a:p>
            <a:r>
              <a:rPr lang="en-US"/>
              <a:t>Drag photo here or click image icon to select a photo</a:t>
            </a:r>
          </a:p>
        </p:txBody>
      </p:sp>
      <p:pic>
        <p:nvPicPr>
          <p:cNvPr id="1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5" name="Division Name, if applicable"/>
          <p:cNvSpPr>
            <a:spLocks noGrp="1"/>
          </p:cNvSpPr>
          <p:nvPr>
            <p:ph type="body" sz="quarter" idx="18" hasCustomPrompt="1"/>
          </p:nvPr>
        </p:nvSpPr>
        <p:spPr>
          <a:xfrm>
            <a:off x="6008914" y="6328635"/>
            <a:ext cx="5117448" cy="365125"/>
          </a:xfrm>
          <a:prstGeom prst="rect">
            <a:avLst/>
          </a:prstGeom>
        </p:spPr>
        <p:txBody>
          <a:bodyPr anchor="ctr"/>
          <a:lstStyle>
            <a:lvl1pPr marL="0" indent="0">
              <a:buNone/>
              <a:defRPr sz="1000" baseline="0">
                <a:solidFill>
                  <a:srgbClr val="6F777D"/>
                </a:solidFill>
                <a:latin typeface="Trebuchet MS" charset="0"/>
                <a:ea typeface="Trebuchet MS" charset="0"/>
                <a:cs typeface="Trebuchet MS" charset="0"/>
              </a:defRPr>
            </a:lvl1pPr>
          </a:lstStyle>
          <a:p>
            <a:pPr lvl="0"/>
            <a:r>
              <a:rPr lang="en-US"/>
              <a:t>Click to add Division or Department Name, if applicable</a:t>
            </a:r>
          </a:p>
        </p:txBody>
      </p:sp>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a:stretch>
            <a:fillRect/>
          </a:stretch>
        </p:blipFill>
        <p:spPr>
          <a:xfrm>
            <a:off x="2758394" y="6417231"/>
            <a:ext cx="518205" cy="268247"/>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w/ Bullets (no photo)">
    <p:spTree>
      <p:nvGrpSpPr>
        <p:cNvPr id="1" name=""/>
        <p:cNvGrpSpPr/>
        <p:nvPr/>
      </p:nvGrpSpPr>
      <p:grpSpPr>
        <a:xfrm>
          <a:off x="0" y="0"/>
          <a:ext cx="0" cy="0"/>
          <a:chOff x="0" y="0"/>
          <a:chExt cx="0" cy="0"/>
        </a:xfrm>
      </p:grpSpPr>
      <p:sp>
        <p:nvSpPr>
          <p:cNvPr id="18"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a:p>
        </p:txBody>
      </p:sp>
      <p:sp>
        <p:nvSpPr>
          <p:cNvPr id="19"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a:t>Click to edit Master title style</a:t>
            </a:r>
          </a:p>
        </p:txBody>
      </p:sp>
      <p:cxnSp>
        <p:nvCxnSpPr>
          <p:cNvPr id="2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4" name="Subtitle, if applicable"/>
          <p:cNvSpPr>
            <a:spLocks noGrp="1"/>
          </p:cNvSpPr>
          <p:nvPr>
            <p:ph sz="quarter" idx="19" hasCustomPrompt="1"/>
          </p:nvPr>
        </p:nvSpPr>
        <p:spPr>
          <a:xfrm>
            <a:off x="1066799" y="1094049"/>
            <a:ext cx="10668000" cy="590332"/>
          </a:xfrm>
          <a:prstGeom prst="rect">
            <a:avLst/>
          </a:prstGeom>
        </p:spPr>
        <p:txBody>
          <a:bodyPr/>
          <a:lstStyle>
            <a:lvl1pPr marL="0" indent="0">
              <a:buNone/>
              <a:defRPr sz="2400" i="1">
                <a:solidFill>
                  <a:srgbClr val="6F777D"/>
                </a:solidFill>
                <a:latin typeface="Georgia" charset="0"/>
                <a:ea typeface="Georgia" charset="0"/>
                <a:cs typeface="Georgia"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a:t>Click to add subtitle, if applicable</a:t>
            </a:r>
          </a:p>
        </p:txBody>
      </p:sp>
      <p:sp>
        <p:nvSpPr>
          <p:cNvPr id="4" name="Main heading and bullets text"/>
          <p:cNvSpPr>
            <a:spLocks noGrp="1"/>
          </p:cNvSpPr>
          <p:nvPr>
            <p:ph type="body" sz="quarter" idx="20"/>
          </p:nvPr>
        </p:nvSpPr>
        <p:spPr>
          <a:xfrm>
            <a:off x="1066800" y="1890713"/>
            <a:ext cx="10668000" cy="3832225"/>
          </a:xfrm>
          <a:prstGeom prst="rect">
            <a:avLst/>
          </a:prstGeom>
        </p:spPr>
        <p:txBody>
          <a:bodyPr/>
          <a:lstStyle>
            <a:lvl1pPr marL="0" indent="0">
              <a:spcAft>
                <a:spcPts val="600"/>
              </a:spcAft>
              <a:buSzPct val="60000"/>
              <a:buNone/>
              <a:defRPr sz="3600">
                <a:solidFill>
                  <a:srgbClr val="3E3D3C"/>
                </a:solidFill>
                <a:latin typeface="Trebuchet MS" charset="0"/>
                <a:ea typeface="Trebuchet MS" charset="0"/>
                <a:cs typeface="Trebuchet MS" charset="0"/>
              </a:defRPr>
            </a:lvl1pPr>
            <a:lvl2pPr>
              <a:buSzPct val="60000"/>
              <a:defRPr sz="3200">
                <a:solidFill>
                  <a:srgbClr val="3E3D3C"/>
                </a:solidFill>
                <a:latin typeface="Trebuchet MS" charset="0"/>
                <a:ea typeface="Trebuchet MS" charset="0"/>
                <a:cs typeface="Trebuchet MS" charset="0"/>
              </a:defRPr>
            </a:lvl2pPr>
            <a:lvl3pPr>
              <a:buSzPct val="60000"/>
              <a:defRPr sz="2400">
                <a:solidFill>
                  <a:srgbClr val="3E3D3C"/>
                </a:solidFill>
                <a:latin typeface="Trebuchet MS" charset="0"/>
                <a:ea typeface="Trebuchet MS" charset="0"/>
                <a:cs typeface="Trebuchet MS" charset="0"/>
              </a:defRPr>
            </a:lvl3pPr>
            <a:lvl4pPr>
              <a:buSzPct val="60000"/>
              <a:defRPr sz="2000">
                <a:solidFill>
                  <a:srgbClr val="3E3D3C"/>
                </a:solidFill>
                <a:latin typeface="Trebuchet MS" charset="0"/>
                <a:ea typeface="Trebuchet MS" charset="0"/>
                <a:cs typeface="Trebuchet MS" charset="0"/>
              </a:defRPr>
            </a:lvl4pPr>
            <a:lvl5pPr>
              <a:buSzPct val="60000"/>
              <a:defRPr sz="2000">
                <a:solidFill>
                  <a:srgbClr val="3E3D3C"/>
                </a:solidFill>
                <a:latin typeface="Trebuchet MS" charset="0"/>
                <a:ea typeface="Trebuchet MS" charset="0"/>
                <a:cs typeface="Trebuchet M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22" name="Division, if applicable"/>
          <p:cNvSpPr>
            <a:spLocks noGrp="1"/>
          </p:cNvSpPr>
          <p:nvPr>
            <p:ph type="body" sz="quarter" idx="18" hasCustomPrompt="1"/>
          </p:nvPr>
        </p:nvSpPr>
        <p:spPr>
          <a:xfrm>
            <a:off x="7341326" y="6328635"/>
            <a:ext cx="3785036" cy="365125"/>
          </a:xfrm>
          <a:prstGeom prst="rect">
            <a:avLst/>
          </a:prstGeom>
        </p:spPr>
        <p:txBody>
          <a:bodyPr anchor="ctr"/>
          <a:lstStyle>
            <a:lvl1pPr marL="0" indent="0">
              <a:buNone/>
              <a:defRPr sz="1000" baseline="0">
                <a:solidFill>
                  <a:srgbClr val="6F777D"/>
                </a:solidFill>
                <a:latin typeface="Trebuchet MS" charset="0"/>
                <a:ea typeface="Trebuchet MS" charset="0"/>
                <a:cs typeface="Trebuchet MS" charset="0"/>
              </a:defRPr>
            </a:lvl1pPr>
          </a:lstStyle>
          <a:p>
            <a:pPr lvl="0"/>
            <a:r>
              <a:rPr lang="en-US"/>
              <a:t>Click to add Division or Department Name, if applicable</a:t>
            </a:r>
          </a:p>
        </p:txBody>
      </p:sp>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4"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a:stretch>
            <a:fillRect/>
          </a:stretch>
        </p:blipFill>
        <p:spPr>
          <a:xfrm>
            <a:off x="2653708" y="6417231"/>
            <a:ext cx="518205" cy="268247"/>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8BFB0-7273-7F47-9A73-CFE15A69DFA0}"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B1B50-5D8F-3546-80B5-8B081D44E73B}" type="slidenum">
              <a:rPr lang="en-US" smtClean="0"/>
              <a:t>‹#›</a:t>
            </a:fld>
            <a:endParaRPr lang="en-US"/>
          </a:p>
        </p:txBody>
      </p:sp>
    </p:spTree>
    <p:extLst>
      <p:ext uri="{BB962C8B-B14F-4D97-AF65-F5344CB8AC3E}">
        <p14:creationId xmlns:p14="http://schemas.microsoft.com/office/powerpoint/2010/main" val="99194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C9522-D2C0-4B45-AAAA-BB65BD09E9AF}"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241515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12C5-5C73-488E-A90E-60D527994AB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C7F9E7-407D-42E1-8F88-21BB3EEA0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3693AA-379F-4EA0-BB3B-349EC0D07BFF}"/>
              </a:ext>
            </a:extLst>
          </p:cNvPr>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116998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6ABB-D17C-4462-A280-851C0F0C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CF1F32-1169-4759-BB41-4834273CC056}"/>
              </a:ext>
            </a:extLst>
          </p:cNvPr>
          <p:cNvSpPr>
            <a:spLocks noGrp="1"/>
          </p:cNvSpPr>
          <p:nvPr>
            <p:ph type="dt" sz="half" idx="10"/>
          </p:nvPr>
        </p:nvSpPr>
        <p:spPr/>
        <p:txBody>
          <a:bodyPr/>
          <a:lstStyle/>
          <a:p>
            <a:fld id="{8EAC9522-D2C0-4B45-AAAA-BB65BD09E9AF}" type="datetimeFigureOut">
              <a:rPr lang="en-US" smtClean="0"/>
              <a:t>6/24/2020</a:t>
            </a:fld>
            <a:endParaRPr lang="en-US"/>
          </a:p>
        </p:txBody>
      </p:sp>
      <p:sp>
        <p:nvSpPr>
          <p:cNvPr id="4" name="Footer Placeholder 3">
            <a:extLst>
              <a:ext uri="{FF2B5EF4-FFF2-40B4-BE49-F238E27FC236}">
                <a16:creationId xmlns:a16="http://schemas.microsoft.com/office/drawing/2014/main" id="{91678280-8357-48FE-B0D6-676F7BBFD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84AA46-F706-4E64-85F7-5EAB668D7D99}"/>
              </a:ext>
            </a:extLst>
          </p:cNvPr>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150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C9522-D2C0-4B45-AAAA-BB65BD09E9AF}"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51836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AC9522-D2C0-4B45-AAAA-BB65BD09E9AF}"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215974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AC9522-D2C0-4B45-AAAA-BB65BD09E9AF}"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150482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AC9522-D2C0-4B45-AAAA-BB65BD09E9AF}"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365204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C9522-D2C0-4B45-AAAA-BB65BD09E9AF}"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2B8A0-56BC-1148-8C2F-F75127D4ECF1}" type="slidenum">
              <a:rPr lang="en-US" smtClean="0"/>
              <a:t>‹#›</a:t>
            </a:fld>
            <a:endParaRPr lang="en-US"/>
          </a:p>
        </p:txBody>
      </p:sp>
    </p:spTree>
    <p:extLst>
      <p:ext uri="{BB962C8B-B14F-4D97-AF65-F5344CB8AC3E}">
        <p14:creationId xmlns:p14="http://schemas.microsoft.com/office/powerpoint/2010/main" val="8737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C9522-D2C0-4B45-AAAA-BB65BD09E9AF}" type="datetimeFigureOut">
              <a:rPr lang="en-US" smtClean="0"/>
              <a:t>6/24/2020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B8A0-56BC-1148-8C2F-F75127D4ECF1}" type="slidenum">
              <a:rPr lang="en-US" smtClean="0"/>
              <a:t>‹#›</a:t>
            </a:fld>
            <a:endParaRPr lang="en-US"/>
          </a:p>
        </p:txBody>
      </p:sp>
    </p:spTree>
    <p:extLst>
      <p:ext uri="{BB962C8B-B14F-4D97-AF65-F5344CB8AC3E}">
        <p14:creationId xmlns:p14="http://schemas.microsoft.com/office/powerpoint/2010/main" val="416873598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65" r:id="rId12"/>
    <p:sldLayoutId id="2147483659" r:id="rId13"/>
    <p:sldLayoutId id="214748366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1600" y="6325460"/>
            <a:ext cx="2743200" cy="365125"/>
          </a:xfrm>
          <a:prstGeom prst="rect">
            <a:avLst/>
          </a:prstGeom>
        </p:spPr>
        <p:txBody>
          <a:bodyPr vert="horz" lIns="91440" tIns="45720" rIns="91440" bIns="45720" rtlCol="0" anchor="ctr"/>
          <a:lstStyle>
            <a:lvl1pPr algn="r">
              <a:defRPr sz="1000" b="1">
                <a:solidFill>
                  <a:srgbClr val="D44500"/>
                </a:solidFill>
                <a:latin typeface="Trebuchet MS" charset="0"/>
                <a:ea typeface="Trebuchet MS" charset="0"/>
                <a:cs typeface="Trebuchet MS" charset="0"/>
              </a:defRPr>
            </a:lvl1pPr>
          </a:lstStyle>
          <a:p>
            <a:fld id="{F343A32A-436A-8143-8894-653E98457856}" type="slidenum">
              <a:rPr lang="en-US" smtClean="0"/>
              <a:pPr/>
              <a:t>‹#›</a:t>
            </a:fld>
            <a:endParaRPr lang="en-US"/>
          </a:p>
        </p:txBody>
      </p:sp>
    </p:spTree>
    <p:extLst>
      <p:ext uri="{BB962C8B-B14F-4D97-AF65-F5344CB8AC3E}">
        <p14:creationId xmlns:p14="http://schemas.microsoft.com/office/powerpoint/2010/main" val="2054839871"/>
      </p:ext>
    </p:extLst>
  </p:cSld>
  <p:clrMap bg1="lt1" tx1="dk1" bg2="lt2" tx2="dk2" accent1="accent1" accent2="accent2" accent3="accent3" accent4="accent4" accent5="accent5" accent6="accent6" hlink="hlink" folHlink="folHlink"/>
  <p:sldLayoutIdLst>
    <p:sldLayoutId id="2147483667" r:id="rId1"/>
    <p:sldLayoutId id="2147483658" r:id="rId2"/>
    <p:sldLayoutId id="2147483662" r:id="rId3"/>
  </p:sldLayoutIdLst>
  <p:transition>
    <p:fade/>
  </p:transition>
  <p:hf hdr="0" ftr="0" dt="0"/>
  <p:txStyles>
    <p:titleStyle>
      <a:lvl1pPr algn="l" defTabSz="914400" rtl="0" eaLnBrk="1" latinLnBrk="0" hangingPunct="1">
        <a:lnSpc>
          <a:spcPct val="90000"/>
        </a:lnSpc>
        <a:spcBef>
          <a:spcPct val="0"/>
        </a:spcBef>
        <a:buNone/>
        <a:defRPr sz="36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88">
          <p15:clr>
            <a:srgbClr val="F26B43"/>
          </p15:clr>
        </p15:guide>
        <p15:guide id="4" pos="7392">
          <p15:clr>
            <a:srgbClr val="F26B43"/>
          </p15:clr>
        </p15:guide>
        <p15:guide id="5" orient="horz" pos="2376">
          <p15:clr>
            <a:srgbClr val="F26B43"/>
          </p15:clr>
        </p15:guide>
        <p15:guide id="6" orient="horz" pos="3264">
          <p15:clr>
            <a:srgbClr val="F26B43"/>
          </p15:clr>
        </p15:guide>
        <p15:guide id="7" orient="horz" pos="1488">
          <p15:clr>
            <a:srgbClr val="F26B43"/>
          </p15:clr>
        </p15:guide>
        <p15:guide id="8" orient="horz" pos="4128">
          <p15:clr>
            <a:srgbClr val="F26B43"/>
          </p15:clr>
        </p15:guide>
        <p15:guide id="9" orient="horz" pos="576">
          <p15:clr>
            <a:srgbClr val="F26B43"/>
          </p15:clr>
        </p15:guide>
        <p15:guide id="10" pos="5568">
          <p15:clr>
            <a:srgbClr val="F26B43"/>
          </p15:clr>
        </p15:guide>
        <p15:guide id="11" pos="672">
          <p15:clr>
            <a:srgbClr val="F26B43"/>
          </p15:clr>
        </p15:guide>
        <p15:guide id="12" pos="7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8BFB0-7273-7F47-9A73-CFE15A69DFA0}" type="datetimeFigureOut">
              <a:rPr lang="en-US" smtClean="0"/>
              <a:t>6/24/2020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B1B50-5D8F-3546-80B5-8B081D44E73B}" type="slidenum">
              <a:rPr lang="en-US" smtClean="0"/>
              <a:t>‹#›</a:t>
            </a:fld>
            <a:endParaRPr lang="en-US"/>
          </a:p>
        </p:txBody>
      </p:sp>
    </p:spTree>
    <p:extLst>
      <p:ext uri="{BB962C8B-B14F-4D97-AF65-F5344CB8AC3E}">
        <p14:creationId xmlns:p14="http://schemas.microsoft.com/office/powerpoint/2010/main" val="2833623449"/>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redf.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ms.gov/About-CMS/Agency-Information/OMH/resource-center/hcps-and-researchers/Improving-Access-to-Care-for-People-with-Disabilities" TargetMode="External"/><Relationship Id="rId2" Type="http://schemas.openxmlformats.org/officeDocument/2006/relationships/hyperlink" Target="https://doi.org/10.1089/heq.2019.0006" TargetMode="External"/><Relationship Id="rId1" Type="http://schemas.openxmlformats.org/officeDocument/2006/relationships/slideLayout" Target="../slideLayouts/slideLayout2.xml"/><Relationship Id="rId6" Type="http://schemas.openxmlformats.org/officeDocument/2006/relationships/hyperlink" Target="https://gbdhlegal.com/wp-content/uploads/2012/08/Sutter_Consent_Decree.pdf" TargetMode="External"/><Relationship Id="rId5" Type="http://schemas.openxmlformats.org/officeDocument/2006/relationships/hyperlink" Target="https://www.cms.gov/About-CMS/Agency-Information/OMH/Downloads/Issue-Brief-Physical-AccessibilityBrief.pdf" TargetMode="External"/><Relationship Id="rId4" Type="http://schemas.openxmlformats.org/officeDocument/2006/relationships/hyperlink" Target="https://www.cms.gov/About-CMS/Agency-Information/OMH/Downloads/OMH-Modernizing-Health-Care-Physical-Accessibility.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isonger.osu.edu/education-training/ohio-disability-health-program/corecompetenciesondisability/" TargetMode="External"/><Relationship Id="rId7" Type="http://schemas.openxmlformats.org/officeDocument/2006/relationships/hyperlink" Target="https://www.centene.com/news/provider-accessibility-initiative.html#:~:text=Designed%20in%20collaboration%20with%20the,access%20data%20in%20provider%20directories" TargetMode="External"/><Relationship Id="rId2" Type="http://schemas.openxmlformats.org/officeDocument/2006/relationships/hyperlink" Target="https://www.medicaid.gov/medicaid/managed-care/guidance/medicaid-and-chip-managed-care-final-rule/index.html" TargetMode="External"/><Relationship Id="rId1" Type="http://schemas.openxmlformats.org/officeDocument/2006/relationships/slideLayout" Target="../slideLayouts/slideLayout2.xml"/><Relationship Id="rId6" Type="http://schemas.openxmlformats.org/officeDocument/2006/relationships/hyperlink" Target="https://dredf.org/wp-content/uploads/2017/07/promoting-physical-and-programatic-accessibility.pdf" TargetMode="External"/><Relationship Id="rId5" Type="http://schemas.openxmlformats.org/officeDocument/2006/relationships/hyperlink" Target="https://www.resourcesforintegratedcare.com/sites/default/files/DCCAT_Final.pdf" TargetMode="External"/><Relationship Id="rId4" Type="http://schemas.openxmlformats.org/officeDocument/2006/relationships/hyperlink" Target="https://nisonger.osu.edu/wp-content/uploads/2019/08/post-consensus-Core-Competencies-on-Disability_8.5.19.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mailto:kanielse@syr.ed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mudrick@syr.edu" TargetMode="External"/><Relationship Id="rId5" Type="http://schemas.openxmlformats.org/officeDocument/2006/relationships/image" Target="../media/image21.png"/><Relationship Id="rId4" Type="http://schemas.openxmlformats.org/officeDocument/2006/relationships/hyperlink" Target="mailto:mlbreslin@dred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player.vimeo.com/video/85671647?app_id=12296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C183D7F6-B498-43B3-948B-1728B52AA6E4}">
                <adec:decorative xmlns:adec="http://schemas.microsoft.com/office/drawing/2017/decorative" val="1"/>
              </a:ext>
            </a:extLst>
          </p:cNvPr>
          <p:cNvPicPr>
            <a:picLocks noChangeAspect="1"/>
          </p:cNvPicPr>
          <p:nvPr/>
        </p:nvPicPr>
        <p:blipFill>
          <a:blip r:embed="rId3"/>
          <a:srcRect t="29785" b="31816"/>
          <a:stretch>
            <a:fillRect/>
          </a:stretch>
        </p:blipFill>
        <p:spPr bwMode="auto">
          <a:xfrm>
            <a:off x="5968146" y="109489"/>
            <a:ext cx="4699855" cy="1379537"/>
          </a:xfrm>
          <a:prstGeom prst="rect">
            <a:avLst/>
          </a:prstGeom>
          <a:noFill/>
          <a:ln w="9525">
            <a:noFill/>
            <a:miter lim="800000"/>
            <a:headEnd/>
            <a:tailEnd/>
          </a:ln>
        </p:spPr>
      </p:pic>
      <p:sp>
        <p:nvSpPr>
          <p:cNvPr id="2" name="Title 1">
            <a:extLst>
              <a:ext uri="{C183D7F6-B498-43B3-948B-1728B52AA6E4}">
                <adec:decorative xmlns:adec="http://schemas.microsoft.com/office/drawing/2017/decorative" val="1"/>
              </a:ext>
            </a:extLst>
          </p:cNvPr>
          <p:cNvSpPr>
            <a:spLocks noGrp="1"/>
          </p:cNvSpPr>
          <p:nvPr>
            <p:ph type="ctrTitle"/>
          </p:nvPr>
        </p:nvSpPr>
        <p:spPr>
          <a:xfrm>
            <a:off x="914400" y="1847636"/>
            <a:ext cx="10363200" cy="1470025"/>
          </a:xfrm>
        </p:spPr>
        <p:txBody>
          <a:bodyPr>
            <a:noAutofit/>
          </a:bodyPr>
          <a:lstStyle/>
          <a:p>
            <a:pPr>
              <a:lnSpc>
                <a:spcPct val="90000"/>
              </a:lnSpc>
            </a:pPr>
            <a:r>
              <a:rPr lang="en-US" sz="3600" b="1" dirty="0"/>
              <a:t>The Geographic Distribution of Accessible Medicaid Participating Primary Care Offices in LA County </a:t>
            </a:r>
            <a:br>
              <a:rPr lang="en-US" sz="3600" b="1" dirty="0"/>
            </a:br>
            <a:endParaRPr lang="en-US" sz="2000" dirty="0"/>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1828800" y="3676271"/>
            <a:ext cx="8534400" cy="2884327"/>
          </a:xfrm>
        </p:spPr>
        <p:txBody>
          <a:bodyPr>
            <a:normAutofit fontScale="92500" lnSpcReduction="20000"/>
          </a:bodyPr>
          <a:lstStyle/>
          <a:p>
            <a:endParaRPr lang="en-US" sz="2800" b="1" dirty="0">
              <a:solidFill>
                <a:schemeClr val="tx1"/>
              </a:solidFill>
            </a:endParaRPr>
          </a:p>
          <a:p>
            <a:r>
              <a:rPr lang="en-US" sz="2800" b="1" dirty="0">
                <a:solidFill>
                  <a:schemeClr val="tx1"/>
                </a:solidFill>
              </a:rPr>
              <a:t>Mary Lou Breslin, M.A.</a:t>
            </a:r>
          </a:p>
          <a:p>
            <a:r>
              <a:rPr lang="en-US" sz="2800" b="1" dirty="0">
                <a:solidFill>
                  <a:schemeClr val="tx1"/>
                </a:solidFill>
              </a:rPr>
              <a:t>Nancy R. Mudrick, M.S.W., </a:t>
            </a:r>
            <a:r>
              <a:rPr lang="en-US" sz="2800" b="1" dirty="0" err="1">
                <a:solidFill>
                  <a:schemeClr val="tx1"/>
                </a:solidFill>
              </a:rPr>
              <a:t>Ph.D</a:t>
            </a:r>
            <a:endParaRPr lang="en-US" sz="2800" b="1" dirty="0">
              <a:solidFill>
                <a:schemeClr val="tx1"/>
              </a:solidFill>
            </a:endParaRPr>
          </a:p>
          <a:p>
            <a:r>
              <a:rPr lang="en-US" sz="2800" b="1" dirty="0">
                <a:solidFill>
                  <a:schemeClr val="tx1"/>
                </a:solidFill>
              </a:rPr>
              <a:t>Kyrian Nielsen, M.S.W.</a:t>
            </a:r>
          </a:p>
          <a:p>
            <a:endParaRPr lang="en-US" sz="2800" dirty="0">
              <a:solidFill>
                <a:srgbClr val="C0504D"/>
              </a:solidFill>
            </a:endParaRPr>
          </a:p>
          <a:p>
            <a:endParaRPr lang="en-US" sz="1400" dirty="0">
              <a:solidFill>
                <a:srgbClr val="C0504D"/>
              </a:solidFill>
            </a:endParaRPr>
          </a:p>
          <a:p>
            <a:endParaRPr lang="en-US" sz="1400" dirty="0">
              <a:solidFill>
                <a:srgbClr val="C0504D"/>
              </a:solidFill>
            </a:endParaRPr>
          </a:p>
          <a:p>
            <a:r>
              <a:rPr lang="en-US" sz="1400" dirty="0">
                <a:solidFill>
                  <a:srgbClr val="C0504D"/>
                </a:solidFill>
              </a:rPr>
              <a:t>3075 Adeline Street, Suite 210 • Berkeley, CA 94703 • 510.644.2555 • 510.841.8645 fax/</a:t>
            </a:r>
            <a:r>
              <a:rPr lang="en-US" sz="1400" dirty="0" err="1">
                <a:solidFill>
                  <a:srgbClr val="C0504D"/>
                </a:solidFill>
              </a:rPr>
              <a:t>tty</a:t>
            </a:r>
            <a:r>
              <a:rPr lang="en-US" sz="1400" dirty="0">
                <a:solidFill>
                  <a:srgbClr val="C0504D"/>
                </a:solidFill>
              </a:rPr>
              <a:t>  </a:t>
            </a:r>
          </a:p>
          <a:p>
            <a:r>
              <a:rPr lang="en-US" sz="1400" dirty="0">
                <a:solidFill>
                  <a:srgbClr val="C0504D"/>
                </a:solidFill>
                <a:hlinkClick r:id="rId4"/>
              </a:rPr>
              <a:t>www.dredf.org</a:t>
            </a:r>
            <a:endParaRPr lang="en-US" sz="1400" dirty="0">
              <a:solidFill>
                <a:srgbClr val="C0504D"/>
              </a:solidFill>
            </a:endParaRPr>
          </a:p>
          <a:p>
            <a:endParaRPr lang="en-US" sz="2000" b="1" dirty="0">
              <a:solidFill>
                <a:srgbClr val="B2151E"/>
              </a:solidFill>
            </a:endParaRPr>
          </a:p>
        </p:txBody>
      </p:sp>
    </p:spTree>
    <p:extLst>
      <p:ext uri="{BB962C8B-B14F-4D97-AF65-F5344CB8AC3E}">
        <p14:creationId xmlns:p14="http://schemas.microsoft.com/office/powerpoint/2010/main" val="130001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0F51-B336-4AAF-8181-704E944C9503}"/>
              </a:ext>
            </a:extLst>
          </p:cNvPr>
          <p:cNvSpPr>
            <a:spLocks noGrp="1"/>
          </p:cNvSpPr>
          <p:nvPr>
            <p:ph type="title"/>
          </p:nvPr>
        </p:nvSpPr>
        <p:spPr>
          <a:xfrm>
            <a:off x="365760" y="104776"/>
            <a:ext cx="11612880" cy="922746"/>
          </a:xfrm>
        </p:spPr>
        <p:txBody>
          <a:bodyPr>
            <a:normAutofit/>
          </a:bodyPr>
          <a:lstStyle/>
          <a:p>
            <a:r>
              <a:rPr lang="en-US" sz="3800" dirty="0">
                <a:solidFill>
                  <a:srgbClr val="CC3333"/>
                </a:solidFill>
              </a:rPr>
              <a:t>Challenges to Monitoring Health Care Office Accessibility</a:t>
            </a:r>
          </a:p>
        </p:txBody>
      </p:sp>
      <p:sp>
        <p:nvSpPr>
          <p:cNvPr id="3" name="Content Placeholder 2">
            <a:extLst>
              <a:ext uri="{FF2B5EF4-FFF2-40B4-BE49-F238E27FC236}">
                <a16:creationId xmlns:a16="http://schemas.microsoft.com/office/drawing/2014/main" id="{3662B518-9509-405F-8645-B6F317A461FE}"/>
              </a:ext>
            </a:extLst>
          </p:cNvPr>
          <p:cNvSpPr>
            <a:spLocks noGrp="1"/>
          </p:cNvSpPr>
          <p:nvPr>
            <p:ph idx="1"/>
          </p:nvPr>
        </p:nvSpPr>
        <p:spPr>
          <a:xfrm>
            <a:off x="456564" y="1087329"/>
            <a:ext cx="11369675" cy="5256213"/>
          </a:xfrm>
        </p:spPr>
        <p:txBody>
          <a:bodyPr vert="horz" lIns="91440" tIns="45720" rIns="91440" bIns="45720" rtlCol="0" anchor="t">
            <a:normAutofit/>
          </a:bodyPr>
          <a:lstStyle/>
          <a:p>
            <a:pPr marL="514350" indent="-514350">
              <a:spcAft>
                <a:spcPts val="1200"/>
              </a:spcAft>
              <a:buClr>
                <a:srgbClr val="CC3333"/>
              </a:buClr>
              <a:buFont typeface="+mj-lt"/>
              <a:buAutoNum type="arabicParenR"/>
            </a:pPr>
            <a:r>
              <a:rPr lang="en-US" sz="2400" dirty="0"/>
              <a:t>There is no national database. We do not know whether all, most, or few primary care offices are prepared to provide care to people with disabilities</a:t>
            </a:r>
          </a:p>
          <a:p>
            <a:pPr marL="514350" indent="-514350">
              <a:spcAft>
                <a:spcPts val="1200"/>
              </a:spcAft>
              <a:buClr>
                <a:srgbClr val="CC3333"/>
              </a:buClr>
              <a:buFont typeface="+mj-lt"/>
              <a:buAutoNum type="arabicParenR"/>
            </a:pPr>
            <a:r>
              <a:rPr lang="en-US" sz="2400" dirty="0"/>
              <a:t>Most prior research on primary care access is based upon small sample sizes in a single geographic area, or asked practices to voluntarily self-administer the audit tool</a:t>
            </a:r>
            <a:endParaRPr lang="en-US" sz="2400" dirty="0">
              <a:cs typeface="Calibri"/>
            </a:endParaRPr>
          </a:p>
          <a:p>
            <a:pPr marL="514350" indent="-514350">
              <a:spcAft>
                <a:spcPts val="1200"/>
              </a:spcAft>
              <a:buClr>
                <a:srgbClr val="CC3333"/>
              </a:buClr>
              <a:buFont typeface="+mj-lt"/>
              <a:buAutoNum type="arabicParenR"/>
            </a:pPr>
            <a:r>
              <a:rPr lang="en-US" sz="2400" dirty="0"/>
              <a:t>Some efforts involve having the patient bring the tool and conduct the audit, which may burden the patient or create awkwardness between patient and provider</a:t>
            </a:r>
            <a:endParaRPr lang="en-US" sz="2800" i="1" dirty="0"/>
          </a:p>
          <a:p>
            <a:pPr marL="514350" indent="-514350">
              <a:spcAft>
                <a:spcPts val="1200"/>
              </a:spcAft>
              <a:buClr>
                <a:srgbClr val="CC3333"/>
              </a:buClr>
              <a:buAutoNum type="arabicParenR"/>
            </a:pPr>
            <a:r>
              <a:rPr lang="en-US" sz="2400" dirty="0"/>
              <a:t>The ACA had a provision, never implemented (now </a:t>
            </a:r>
            <a:r>
              <a:rPr lang="en-US" sz="2400" dirty="0" err="1"/>
              <a:t>sunsetted</a:t>
            </a:r>
            <a:r>
              <a:rPr lang="en-US" sz="2400" dirty="0"/>
              <a:t>), to require data collection about the preparation of health care settings to provide care to people with disabilities</a:t>
            </a:r>
            <a:endParaRPr lang="en-US" sz="2400" dirty="0">
              <a:cs typeface="Calibri"/>
            </a:endParaRPr>
          </a:p>
          <a:p>
            <a:pPr marL="514350" indent="-514350">
              <a:spcAft>
                <a:spcPts val="1200"/>
              </a:spcAft>
              <a:buClr>
                <a:srgbClr val="CC3333"/>
              </a:buClr>
              <a:buAutoNum type="arabicParenR"/>
            </a:pPr>
            <a:r>
              <a:rPr lang="en-US" sz="2400" dirty="0">
                <a:cs typeface="Calibri"/>
              </a:rPr>
              <a:t>The 2016 Medicaid Managed Care regulations were issued, but have not been fully implemented </a:t>
            </a:r>
            <a:endParaRPr lang="en-US" sz="2400" dirty="0"/>
          </a:p>
        </p:txBody>
      </p:sp>
    </p:spTree>
    <p:extLst>
      <p:ext uri="{BB962C8B-B14F-4D97-AF65-F5344CB8AC3E}">
        <p14:creationId xmlns:p14="http://schemas.microsoft.com/office/powerpoint/2010/main" val="208196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DBC3-FBC0-4941-AA8C-2659F3B06DB2}"/>
              </a:ext>
            </a:extLst>
          </p:cNvPr>
          <p:cNvSpPr>
            <a:spLocks noGrp="1"/>
          </p:cNvSpPr>
          <p:nvPr>
            <p:ph type="title"/>
          </p:nvPr>
        </p:nvSpPr>
        <p:spPr>
          <a:xfrm>
            <a:off x="4298623" y="301725"/>
            <a:ext cx="3506772" cy="1143000"/>
          </a:xfrm>
        </p:spPr>
        <p:txBody>
          <a:bodyPr/>
          <a:lstStyle/>
          <a:p>
            <a:r>
              <a:rPr lang="en-US" dirty="0">
                <a:solidFill>
                  <a:srgbClr val="CC3333"/>
                </a:solidFill>
              </a:rPr>
              <a:t>Part II</a:t>
            </a:r>
          </a:p>
        </p:txBody>
      </p:sp>
      <p:sp>
        <p:nvSpPr>
          <p:cNvPr id="3" name="Content Placeholder 2">
            <a:extLst>
              <a:ext uri="{FF2B5EF4-FFF2-40B4-BE49-F238E27FC236}">
                <a16:creationId xmlns:a16="http://schemas.microsoft.com/office/drawing/2014/main" id="{37323348-716C-4898-8BBE-8846D9A78387}"/>
              </a:ext>
            </a:extLst>
          </p:cNvPr>
          <p:cNvSpPr>
            <a:spLocks noGrp="1"/>
          </p:cNvSpPr>
          <p:nvPr>
            <p:ph idx="1"/>
          </p:nvPr>
        </p:nvSpPr>
        <p:spPr>
          <a:xfrm>
            <a:off x="5224462" y="1552231"/>
            <a:ext cx="6683605" cy="3753538"/>
          </a:xfrm>
        </p:spPr>
        <p:txBody>
          <a:bodyPr/>
          <a:lstStyle/>
          <a:p>
            <a:pPr>
              <a:spcAft>
                <a:spcPts val="600"/>
              </a:spcAft>
              <a:buClr>
                <a:srgbClr val="CC3333"/>
              </a:buClr>
              <a:buFont typeface="Wingdings" panose="05000000000000000000" pitchFamily="2" charset="2"/>
              <a:buChar char="s"/>
            </a:pPr>
            <a:r>
              <a:rPr lang="en-US" dirty="0"/>
              <a:t>Methods for conducting an access audit</a:t>
            </a:r>
          </a:p>
          <a:p>
            <a:pPr>
              <a:spcAft>
                <a:spcPts val="600"/>
              </a:spcAft>
              <a:buClr>
                <a:srgbClr val="CC3333"/>
              </a:buClr>
              <a:buFont typeface="Wingdings" panose="05000000000000000000" pitchFamily="2" charset="2"/>
              <a:buChar char="s"/>
            </a:pPr>
            <a:r>
              <a:rPr lang="en-US" dirty="0"/>
              <a:t>Combining audit data with geographically located census data</a:t>
            </a:r>
          </a:p>
          <a:p>
            <a:pPr>
              <a:spcAft>
                <a:spcPts val="600"/>
              </a:spcAft>
              <a:buClr>
                <a:srgbClr val="CC3333"/>
              </a:buClr>
              <a:buFont typeface="Wingdings" panose="05000000000000000000" pitchFamily="2" charset="2"/>
              <a:buChar char="s"/>
            </a:pPr>
            <a:r>
              <a:rPr lang="en-US" dirty="0"/>
              <a:t>Examples of data analysis with LA County as a case study</a:t>
            </a:r>
          </a:p>
        </p:txBody>
      </p:sp>
      <p:sp>
        <p:nvSpPr>
          <p:cNvPr id="4" name="Rectangle: Rounded Corners 3" descr="This is a box as a graphic element surround the title, Part II">
            <a:extLst>
              <a:ext uri="{FF2B5EF4-FFF2-40B4-BE49-F238E27FC236}">
                <a16:creationId xmlns:a16="http://schemas.microsoft.com/office/drawing/2014/main" id="{83F8F4FD-7E37-4A19-A9D2-8646DCAB392A}"/>
              </a:ext>
            </a:extLst>
          </p:cNvPr>
          <p:cNvSpPr/>
          <p:nvPr/>
        </p:nvSpPr>
        <p:spPr>
          <a:xfrm>
            <a:off x="5224462" y="504218"/>
            <a:ext cx="1743075" cy="781050"/>
          </a:xfrm>
          <a:prstGeom prst="roundRect">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 glass door of a building with control to open the door on a short stand to the left of the doors and several feet from the door, which swing outward.">
            <a:extLst>
              <a:ext uri="{FF2B5EF4-FFF2-40B4-BE49-F238E27FC236}">
                <a16:creationId xmlns:a16="http://schemas.microsoft.com/office/drawing/2014/main" id="{C1B1CDC1-3DD5-4123-8D1C-BF126F5857B8}"/>
              </a:ext>
            </a:extLst>
          </p:cNvPr>
          <p:cNvPicPr>
            <a:picLocks noChangeAspect="1"/>
          </p:cNvPicPr>
          <p:nvPr/>
        </p:nvPicPr>
        <p:blipFill>
          <a:blip r:embed="rId2"/>
          <a:stretch>
            <a:fillRect/>
          </a:stretch>
        </p:blipFill>
        <p:spPr>
          <a:xfrm>
            <a:off x="593907" y="1511868"/>
            <a:ext cx="4317455" cy="3874916"/>
          </a:xfrm>
          <a:prstGeom prst="rect">
            <a:avLst/>
          </a:prstGeom>
        </p:spPr>
      </p:pic>
    </p:spTree>
    <p:extLst>
      <p:ext uri="{BB962C8B-B14F-4D97-AF65-F5344CB8AC3E}">
        <p14:creationId xmlns:p14="http://schemas.microsoft.com/office/powerpoint/2010/main" val="130141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California Access Audit: Overview">
            <a:extLst>
              <a:ext uri="{FF2B5EF4-FFF2-40B4-BE49-F238E27FC236}">
                <a16:creationId xmlns:a16="http://schemas.microsoft.com/office/drawing/2014/main" id="{2DB733BA-A894-4D1C-A0C1-DF366BB1152D}"/>
              </a:ext>
            </a:extLst>
          </p:cNvPr>
          <p:cNvSpPr>
            <a:spLocks noGrp="1"/>
          </p:cNvSpPr>
          <p:nvPr>
            <p:ph type="title"/>
          </p:nvPr>
        </p:nvSpPr>
        <p:spPr>
          <a:xfrm>
            <a:off x="609600" y="124288"/>
            <a:ext cx="10972800" cy="772358"/>
          </a:xfrm>
        </p:spPr>
        <p:txBody>
          <a:bodyPr>
            <a:normAutofit/>
          </a:bodyPr>
          <a:lstStyle/>
          <a:p>
            <a:r>
              <a:rPr lang="en-US" sz="4000" dirty="0">
                <a:solidFill>
                  <a:srgbClr val="CC3333"/>
                </a:solidFill>
              </a:rPr>
              <a:t>California Access Audit: Overview</a:t>
            </a:r>
            <a:endParaRPr lang="en-US" sz="4000" dirty="0"/>
          </a:p>
        </p:txBody>
      </p:sp>
      <p:graphicFrame>
        <p:nvGraphicFramePr>
          <p:cNvPr id="4" name="Content Placeholder 3" descr="This a table that shows the process used for the audit (l to r): Data are collected by a walk-through, Trained MMC staff conduct the audits, audits are conducted when doctor joins MMC plan and every 3 years, plans hold the data.">
            <a:extLst>
              <a:ext uri="{FF2B5EF4-FFF2-40B4-BE49-F238E27FC236}">
                <a16:creationId xmlns:a16="http://schemas.microsoft.com/office/drawing/2014/main" id="{58D823CD-24A5-4D2D-AFCB-9C0B8E13AF84}"/>
              </a:ext>
            </a:extLst>
          </p:cNvPr>
          <p:cNvGraphicFramePr>
            <a:graphicFrameLocks noGrp="1"/>
          </p:cNvGraphicFramePr>
          <p:nvPr>
            <p:ph idx="1"/>
            <p:extLst>
              <p:ext uri="{D42A27DB-BD31-4B8C-83A1-F6EECF244321}">
                <p14:modId xmlns:p14="http://schemas.microsoft.com/office/powerpoint/2010/main" val="3641961332"/>
              </p:ext>
            </p:extLst>
          </p:nvPr>
        </p:nvGraphicFramePr>
        <p:xfrm>
          <a:off x="538579" y="967666"/>
          <a:ext cx="10972800" cy="5548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65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2C57-1D57-4891-A508-9905275D47D9}"/>
              </a:ext>
            </a:extLst>
          </p:cNvPr>
          <p:cNvSpPr>
            <a:spLocks noGrp="1"/>
          </p:cNvSpPr>
          <p:nvPr>
            <p:ph type="title"/>
          </p:nvPr>
        </p:nvSpPr>
        <p:spPr>
          <a:xfrm>
            <a:off x="609600" y="406531"/>
            <a:ext cx="10972800" cy="1193668"/>
          </a:xfrm>
        </p:spPr>
        <p:txBody>
          <a:bodyPr>
            <a:normAutofit fontScale="90000"/>
          </a:bodyPr>
          <a:lstStyle/>
          <a:p>
            <a:r>
              <a:rPr lang="en-US" dirty="0">
                <a:solidFill>
                  <a:srgbClr val="CC3333"/>
                </a:solidFill>
              </a:rPr>
              <a:t>“Provider Facility Site Review Accessibility Tool for Seniors and Persons with Disabilities,” 2011</a:t>
            </a:r>
          </a:p>
        </p:txBody>
      </p:sp>
      <p:sp>
        <p:nvSpPr>
          <p:cNvPr id="3" name="Content Placeholder 2">
            <a:extLst>
              <a:ext uri="{FF2B5EF4-FFF2-40B4-BE49-F238E27FC236}">
                <a16:creationId xmlns:a16="http://schemas.microsoft.com/office/drawing/2014/main" id="{2DA4BCDA-3B64-4790-B535-22A2126855FA}"/>
              </a:ext>
            </a:extLst>
          </p:cNvPr>
          <p:cNvSpPr>
            <a:spLocks noGrp="1"/>
          </p:cNvSpPr>
          <p:nvPr>
            <p:ph idx="1"/>
          </p:nvPr>
        </p:nvSpPr>
        <p:spPr>
          <a:xfrm>
            <a:off x="466725" y="2033832"/>
            <a:ext cx="11258550" cy="4417637"/>
          </a:xfrm>
        </p:spPr>
        <p:txBody>
          <a:bodyPr/>
          <a:lstStyle/>
          <a:p>
            <a:pPr marL="283464" indent="-283464">
              <a:spcAft>
                <a:spcPts val="600"/>
              </a:spcAft>
              <a:buFont typeface="Arial" panose="020B0604020202020204" pitchFamily="34" charset="0"/>
              <a:buChar char="•"/>
            </a:pPr>
            <a:r>
              <a:rPr lang="en-US" sz="2800" dirty="0"/>
              <a:t>Part of the California Department of Health Care Services facility site review form and process</a:t>
            </a:r>
          </a:p>
          <a:p>
            <a:pPr marL="283464" indent="-283464">
              <a:spcAft>
                <a:spcPts val="600"/>
              </a:spcAft>
              <a:buFont typeface="Arial" panose="020B0604020202020204" pitchFamily="34" charset="0"/>
              <a:buChar char="•"/>
            </a:pPr>
            <a:r>
              <a:rPr lang="en-US" sz="2800" dirty="0"/>
              <a:t>The 86-item 2011 audit instrument is comprised of 80 physical access elements derived from the ADAAG (ADA Accessibility Guidelines) 2010 revision</a:t>
            </a:r>
          </a:p>
          <a:p>
            <a:pPr marL="283464" indent="-283464">
              <a:spcAft>
                <a:spcPts val="600"/>
              </a:spcAft>
              <a:buFont typeface="Arial" panose="020B0604020202020204" pitchFamily="34" charset="0"/>
              <a:buChar char="•"/>
            </a:pPr>
            <a:r>
              <a:rPr lang="en-US" sz="2800" dirty="0"/>
              <a:t>6 questions about equipment presence and characteristics</a:t>
            </a:r>
          </a:p>
          <a:p>
            <a:pPr marL="283464" indent="-283464">
              <a:spcAft>
                <a:spcPts val="600"/>
              </a:spcAft>
              <a:buFont typeface="Arial" panose="020B0604020202020204" pitchFamily="34" charset="0"/>
              <a:buChar char="•"/>
            </a:pPr>
            <a:r>
              <a:rPr lang="en-US" sz="2800" dirty="0"/>
              <a:t>The tool requires measurement of door widths, ramp angles, and turning radii, as well as observation of interior and exterior elements</a:t>
            </a:r>
          </a:p>
          <a:p>
            <a:pPr marL="0" indent="0">
              <a:buNone/>
            </a:pPr>
            <a:endParaRPr lang="en-US" dirty="0"/>
          </a:p>
        </p:txBody>
      </p:sp>
    </p:spTree>
    <p:extLst>
      <p:ext uri="{BB962C8B-B14F-4D97-AF65-F5344CB8AC3E}">
        <p14:creationId xmlns:p14="http://schemas.microsoft.com/office/powerpoint/2010/main" val="179749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2C57-1D57-4891-A508-9905275D47D9}"/>
              </a:ext>
            </a:extLst>
          </p:cNvPr>
          <p:cNvSpPr>
            <a:spLocks noGrp="1"/>
          </p:cNvSpPr>
          <p:nvPr>
            <p:ph type="title"/>
          </p:nvPr>
        </p:nvSpPr>
        <p:spPr>
          <a:xfrm>
            <a:off x="609600" y="114301"/>
            <a:ext cx="10972800" cy="600552"/>
          </a:xfrm>
        </p:spPr>
        <p:txBody>
          <a:bodyPr>
            <a:normAutofit fontScale="90000"/>
          </a:bodyPr>
          <a:lstStyle/>
          <a:p>
            <a:r>
              <a:rPr lang="en-US" sz="4000" dirty="0">
                <a:solidFill>
                  <a:srgbClr val="CC3333"/>
                </a:solidFill>
              </a:rPr>
              <a:t>Summary of the Accessibility Elements</a:t>
            </a:r>
          </a:p>
        </p:txBody>
      </p:sp>
      <p:sp>
        <p:nvSpPr>
          <p:cNvPr id="3" name="Content Placeholder 2">
            <a:extLst>
              <a:ext uri="{FF2B5EF4-FFF2-40B4-BE49-F238E27FC236}">
                <a16:creationId xmlns:a16="http://schemas.microsoft.com/office/drawing/2014/main" id="{2DA4BCDA-3B64-4790-B535-22A2126855FA}"/>
              </a:ext>
              <a:ext uri="{C183D7F6-B498-43B3-948B-1728B52AA6E4}">
                <adec:decorative xmlns:adec="http://schemas.microsoft.com/office/drawing/2017/decorative" val="1"/>
              </a:ext>
            </a:extLst>
          </p:cNvPr>
          <p:cNvSpPr>
            <a:spLocks noGrp="1"/>
          </p:cNvSpPr>
          <p:nvPr>
            <p:ph idx="1"/>
          </p:nvPr>
        </p:nvSpPr>
        <p:spPr>
          <a:xfrm>
            <a:off x="466725" y="884238"/>
            <a:ext cx="11258550" cy="5764211"/>
          </a:xfrm>
        </p:spPr>
        <p:txBody>
          <a:bodyPr/>
          <a:lstStyle/>
          <a:p>
            <a:pPr marL="0" indent="0">
              <a:buNone/>
            </a:pPr>
            <a:endParaRPr lang="en-US" dirty="0"/>
          </a:p>
          <a:p>
            <a:pPr marL="0" indent="0">
              <a:buNone/>
            </a:pPr>
            <a:endParaRPr lang="en-US" dirty="0"/>
          </a:p>
        </p:txBody>
      </p:sp>
      <p:graphicFrame>
        <p:nvGraphicFramePr>
          <p:cNvPr id="6" name="Table 6" descr="This is table with 2 columns. The left column lists the 7 main categories in the access tool. The right column lists how many individual elements are queried within each category. Categories: parking, exterior route, building entrance, interior route and interior, elevators, toilet rooms, examination room and equipment.">
            <a:extLst>
              <a:ext uri="{FF2B5EF4-FFF2-40B4-BE49-F238E27FC236}">
                <a16:creationId xmlns:a16="http://schemas.microsoft.com/office/drawing/2014/main" id="{491F8A75-CE4D-4238-9F50-F0F674011B8D}"/>
              </a:ext>
            </a:extLst>
          </p:cNvPr>
          <p:cNvGraphicFramePr>
            <a:graphicFrameLocks noGrp="1"/>
          </p:cNvGraphicFramePr>
          <p:nvPr>
            <p:extLst>
              <p:ext uri="{D42A27DB-BD31-4B8C-83A1-F6EECF244321}">
                <p14:modId xmlns:p14="http://schemas.microsoft.com/office/powerpoint/2010/main" val="85627138"/>
              </p:ext>
            </p:extLst>
          </p:nvPr>
        </p:nvGraphicFramePr>
        <p:xfrm>
          <a:off x="538162" y="714851"/>
          <a:ext cx="11198209" cy="5566570"/>
        </p:xfrm>
        <a:graphic>
          <a:graphicData uri="http://schemas.openxmlformats.org/drawingml/2006/table">
            <a:tbl>
              <a:tblPr firstRow="1" bandRow="1">
                <a:tableStyleId>{85BE263C-DBD7-4A20-BB59-AAB30ACAA65A}</a:tableStyleId>
              </a:tblPr>
              <a:tblGrid>
                <a:gridCol w="9815879">
                  <a:extLst>
                    <a:ext uri="{9D8B030D-6E8A-4147-A177-3AD203B41FA5}">
                      <a16:colId xmlns:a16="http://schemas.microsoft.com/office/drawing/2014/main" val="3017225584"/>
                    </a:ext>
                  </a:extLst>
                </a:gridCol>
                <a:gridCol w="1382330">
                  <a:extLst>
                    <a:ext uri="{9D8B030D-6E8A-4147-A177-3AD203B41FA5}">
                      <a16:colId xmlns:a16="http://schemas.microsoft.com/office/drawing/2014/main" val="2198644113"/>
                    </a:ext>
                  </a:extLst>
                </a:gridCol>
              </a:tblGrid>
              <a:tr h="833370">
                <a:tc>
                  <a:txBody>
                    <a:bodyPr/>
                    <a:lstStyle/>
                    <a:p>
                      <a:r>
                        <a:rPr lang="en-US" sz="2400" dirty="0"/>
                        <a:t>Element category</a:t>
                      </a:r>
                    </a:p>
                  </a:txBody>
                  <a:tcPr/>
                </a:tc>
                <a:tc>
                  <a:txBody>
                    <a:bodyPr/>
                    <a:lstStyle/>
                    <a:p>
                      <a:r>
                        <a:rPr lang="en-US" sz="2400" dirty="0"/>
                        <a:t># of Elements</a:t>
                      </a:r>
                    </a:p>
                  </a:txBody>
                  <a:tcPr/>
                </a:tc>
                <a:extLst>
                  <a:ext uri="{0D108BD9-81ED-4DB2-BD59-A6C34878D82A}">
                    <a16:rowId xmlns:a16="http://schemas.microsoft.com/office/drawing/2014/main" val="2381470915"/>
                  </a:ext>
                </a:extLst>
              </a:tr>
              <a:tr h="466688">
                <a:tc>
                  <a:txBody>
                    <a:bodyPr/>
                    <a:lstStyle/>
                    <a:p>
                      <a:r>
                        <a:rPr lang="en-US" sz="2200" b="1" dirty="0"/>
                        <a:t>Parking.  </a:t>
                      </a:r>
                      <a:r>
                        <a:rPr lang="en-US" sz="2200" b="0" dirty="0"/>
                        <a:t>A</a:t>
                      </a:r>
                      <a:r>
                        <a:rPr lang="en-US" sz="2200" dirty="0"/>
                        <a:t>ccessible spaces, width, signage, curbs, route to building, van spaces</a:t>
                      </a:r>
                    </a:p>
                  </a:txBody>
                  <a:tcPr/>
                </a:tc>
                <a:tc>
                  <a:txBody>
                    <a:bodyPr/>
                    <a:lstStyle/>
                    <a:p>
                      <a:pPr algn="r"/>
                      <a:r>
                        <a:rPr lang="en-US" sz="2200" dirty="0"/>
                        <a:t>13</a:t>
                      </a:r>
                    </a:p>
                  </a:txBody>
                  <a:tcPr/>
                </a:tc>
                <a:extLst>
                  <a:ext uri="{0D108BD9-81ED-4DB2-BD59-A6C34878D82A}">
                    <a16:rowId xmlns:a16="http://schemas.microsoft.com/office/drawing/2014/main" val="4006426396"/>
                  </a:ext>
                </a:extLst>
              </a:tr>
              <a:tr h="833370">
                <a:tc>
                  <a:txBody>
                    <a:bodyPr/>
                    <a:lstStyle/>
                    <a:p>
                      <a:r>
                        <a:rPr lang="en-US" sz="2200" b="1" dirty="0"/>
                        <a:t>Exterior route from parking, transport, and sidewalk. </a:t>
                      </a:r>
                      <a:r>
                        <a:rPr lang="en-US" sz="2200" b="0" dirty="0"/>
                        <a:t>Curbs, path width, surface quality, ramps, ramp leg length </a:t>
                      </a:r>
                      <a:endParaRPr lang="en-US" sz="2200" b="1" dirty="0"/>
                    </a:p>
                  </a:txBody>
                  <a:tcPr/>
                </a:tc>
                <a:tc>
                  <a:txBody>
                    <a:bodyPr/>
                    <a:lstStyle/>
                    <a:p>
                      <a:pPr algn="r"/>
                      <a:endParaRPr lang="en-US" sz="2200" dirty="0"/>
                    </a:p>
                    <a:p>
                      <a:pPr algn="r"/>
                      <a:r>
                        <a:rPr lang="en-US" sz="2200" dirty="0"/>
                        <a:t>10</a:t>
                      </a:r>
                    </a:p>
                  </a:txBody>
                  <a:tcPr/>
                </a:tc>
                <a:extLst>
                  <a:ext uri="{0D108BD9-81ED-4DB2-BD59-A6C34878D82A}">
                    <a16:rowId xmlns:a16="http://schemas.microsoft.com/office/drawing/2014/main" val="2732542977"/>
                  </a:ext>
                </a:extLst>
              </a:tr>
              <a:tr h="466688">
                <a:tc>
                  <a:txBody>
                    <a:bodyPr/>
                    <a:lstStyle/>
                    <a:p>
                      <a:r>
                        <a:rPr lang="en-US" sz="2200" b="1"/>
                        <a:t>Building entrance. </a:t>
                      </a:r>
                      <a:r>
                        <a:rPr lang="en-US" sz="2200" b="0"/>
                        <a:t>Door width and swing, signage to accessible entrance, handles</a:t>
                      </a:r>
                      <a:endParaRPr lang="en-US" sz="2200" b="1"/>
                    </a:p>
                  </a:txBody>
                  <a:tcPr/>
                </a:tc>
                <a:tc>
                  <a:txBody>
                    <a:bodyPr/>
                    <a:lstStyle/>
                    <a:p>
                      <a:pPr algn="r"/>
                      <a:r>
                        <a:rPr lang="en-US" sz="2200" dirty="0"/>
                        <a:t>8</a:t>
                      </a:r>
                    </a:p>
                  </a:txBody>
                  <a:tcPr/>
                </a:tc>
                <a:extLst>
                  <a:ext uri="{0D108BD9-81ED-4DB2-BD59-A6C34878D82A}">
                    <a16:rowId xmlns:a16="http://schemas.microsoft.com/office/drawing/2014/main" val="408801251"/>
                  </a:ext>
                </a:extLst>
              </a:tr>
              <a:tr h="833370">
                <a:tc>
                  <a:txBody>
                    <a:bodyPr/>
                    <a:lstStyle/>
                    <a:p>
                      <a:r>
                        <a:rPr lang="en-US" sz="2200" b="1"/>
                        <a:t>Interior route and office interior.</a:t>
                      </a:r>
                      <a:r>
                        <a:rPr lang="en-US" sz="2200" b="0"/>
                        <a:t> Non-stair clear path, floor surfaces, lighting, stair characteristics, door weight, waiting area, sign-in, signage, patient controls, alarms</a:t>
                      </a:r>
                      <a:endParaRPr lang="en-US" sz="2200" b="1"/>
                    </a:p>
                  </a:txBody>
                  <a:tcPr/>
                </a:tc>
                <a:tc>
                  <a:txBody>
                    <a:bodyPr/>
                    <a:lstStyle/>
                    <a:p>
                      <a:pPr algn="r"/>
                      <a:endParaRPr lang="en-US" sz="2200" dirty="0"/>
                    </a:p>
                    <a:p>
                      <a:pPr algn="r"/>
                      <a:r>
                        <a:rPr lang="en-US" sz="2200" dirty="0"/>
                        <a:t>20</a:t>
                      </a:r>
                    </a:p>
                  </a:txBody>
                  <a:tcPr/>
                </a:tc>
                <a:extLst>
                  <a:ext uri="{0D108BD9-81ED-4DB2-BD59-A6C34878D82A}">
                    <a16:rowId xmlns:a16="http://schemas.microsoft.com/office/drawing/2014/main" val="130302250"/>
                  </a:ext>
                </a:extLst>
              </a:tr>
              <a:tr h="466344">
                <a:tc>
                  <a:txBody>
                    <a:bodyPr/>
                    <a:lstStyle/>
                    <a:p>
                      <a:r>
                        <a:rPr lang="en-US" sz="2200" b="1" dirty="0"/>
                        <a:t>Elevators.</a:t>
                      </a:r>
                      <a:r>
                        <a:rPr lang="en-US" sz="2200" b="0" dirty="0"/>
                        <a:t> Audible, visible controls, signage, turning radius, emergency call system</a:t>
                      </a:r>
                      <a:endParaRPr lang="en-US" sz="2200" b="1" dirty="0"/>
                    </a:p>
                  </a:txBody>
                  <a:tcPr/>
                </a:tc>
                <a:tc>
                  <a:txBody>
                    <a:bodyPr/>
                    <a:lstStyle/>
                    <a:p>
                      <a:pPr algn="r"/>
                      <a:r>
                        <a:rPr lang="en-US" sz="2200" dirty="0"/>
                        <a:t>10</a:t>
                      </a:r>
                    </a:p>
                  </a:txBody>
                  <a:tcPr/>
                </a:tc>
                <a:extLst>
                  <a:ext uri="{0D108BD9-81ED-4DB2-BD59-A6C34878D82A}">
                    <a16:rowId xmlns:a16="http://schemas.microsoft.com/office/drawing/2014/main" val="732883095"/>
                  </a:ext>
                </a:extLst>
              </a:tr>
              <a:tr h="833370">
                <a:tc>
                  <a:txBody>
                    <a:bodyPr/>
                    <a:lstStyle/>
                    <a:p>
                      <a:r>
                        <a:rPr lang="en-US" sz="2200" b="1" dirty="0"/>
                        <a:t>Toilet rooms with and without stalls.</a:t>
                      </a:r>
                      <a:r>
                        <a:rPr lang="en-US" sz="2200" b="0" dirty="0"/>
                        <a:t> Turning radius, grab bars, faucet handles, sink characteristics, door weight</a:t>
                      </a:r>
                      <a:endParaRPr lang="en-US" sz="2200" b="1" dirty="0"/>
                    </a:p>
                  </a:txBody>
                  <a:tcPr/>
                </a:tc>
                <a:tc>
                  <a:txBody>
                    <a:bodyPr/>
                    <a:lstStyle/>
                    <a:p>
                      <a:pPr algn="r"/>
                      <a:endParaRPr lang="en-US" sz="2200" dirty="0"/>
                    </a:p>
                    <a:p>
                      <a:pPr algn="r"/>
                      <a:r>
                        <a:rPr lang="en-US" sz="2200" dirty="0"/>
                        <a:t>18</a:t>
                      </a:r>
                    </a:p>
                  </a:txBody>
                  <a:tcPr/>
                </a:tc>
                <a:extLst>
                  <a:ext uri="{0D108BD9-81ED-4DB2-BD59-A6C34878D82A}">
                    <a16:rowId xmlns:a16="http://schemas.microsoft.com/office/drawing/2014/main" val="3233059556"/>
                  </a:ext>
                </a:extLst>
              </a:tr>
              <a:tr h="833370">
                <a:tc>
                  <a:txBody>
                    <a:bodyPr/>
                    <a:lstStyle/>
                    <a:p>
                      <a:r>
                        <a:rPr lang="en-US" sz="2200" b="1" dirty="0"/>
                        <a:t>Examination rooms and exam equipment.</a:t>
                      </a:r>
                      <a:r>
                        <a:rPr lang="en-US" sz="2200" b="0" dirty="0"/>
                        <a:t> Interior spacing, height adjustable table, accessible scale, patient lift</a:t>
                      </a:r>
                      <a:endParaRPr lang="en-US" sz="2200" b="1" dirty="0"/>
                    </a:p>
                  </a:txBody>
                  <a:tcPr/>
                </a:tc>
                <a:tc>
                  <a:txBody>
                    <a:bodyPr/>
                    <a:lstStyle/>
                    <a:p>
                      <a:pPr algn="r"/>
                      <a:endParaRPr lang="en-US" sz="2200" dirty="0"/>
                    </a:p>
                    <a:p>
                      <a:pPr algn="r"/>
                      <a:r>
                        <a:rPr lang="en-US" sz="2200" dirty="0"/>
                        <a:t>7</a:t>
                      </a:r>
                    </a:p>
                  </a:txBody>
                  <a:tcPr/>
                </a:tc>
                <a:extLst>
                  <a:ext uri="{0D108BD9-81ED-4DB2-BD59-A6C34878D82A}">
                    <a16:rowId xmlns:a16="http://schemas.microsoft.com/office/drawing/2014/main" val="3378325840"/>
                  </a:ext>
                </a:extLst>
              </a:tr>
            </a:tbl>
          </a:graphicData>
        </a:graphic>
      </p:graphicFrame>
    </p:spTree>
    <p:extLst>
      <p:ext uri="{BB962C8B-B14F-4D97-AF65-F5344CB8AC3E}">
        <p14:creationId xmlns:p14="http://schemas.microsoft.com/office/powerpoint/2010/main" val="147610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C3F7-8E82-4B45-AC74-A07846F09836}"/>
              </a:ext>
            </a:extLst>
          </p:cNvPr>
          <p:cNvSpPr>
            <a:spLocks noGrp="1"/>
          </p:cNvSpPr>
          <p:nvPr>
            <p:ph type="title"/>
          </p:nvPr>
        </p:nvSpPr>
        <p:spPr>
          <a:xfrm>
            <a:off x="609600" y="123826"/>
            <a:ext cx="10972800" cy="819150"/>
          </a:xfrm>
        </p:spPr>
        <p:txBody>
          <a:bodyPr>
            <a:normAutofit/>
          </a:bodyPr>
          <a:lstStyle/>
          <a:p>
            <a:r>
              <a:rPr lang="en-US" sz="3200" dirty="0">
                <a:solidFill>
                  <a:srgbClr val="CC3333"/>
                </a:solidFill>
              </a:rPr>
              <a:t>Example of audit tool elements for bathroom sinks and faucets</a:t>
            </a:r>
          </a:p>
        </p:txBody>
      </p:sp>
      <p:pic>
        <p:nvPicPr>
          <p:cNvPr id="4" name="Content Placeholder 3" descr="Copy of a page from the facility site review. This page asks about space around the bathroom sink and whether pipes are wrapped. It has two drawings showing the required dimension for the sink and where the pipe covering should be.">
            <a:extLst>
              <a:ext uri="{FF2B5EF4-FFF2-40B4-BE49-F238E27FC236}">
                <a16:creationId xmlns:a16="http://schemas.microsoft.com/office/drawing/2014/main" id="{80622822-04E1-4505-AE9E-E05B48553F6E}"/>
              </a:ext>
            </a:extLst>
          </p:cNvPr>
          <p:cNvPicPr>
            <a:picLocks noGrp="1" noChangeAspect="1"/>
          </p:cNvPicPr>
          <p:nvPr>
            <p:ph idx="1"/>
          </p:nvPr>
        </p:nvPicPr>
        <p:blipFill>
          <a:blip r:embed="rId3"/>
          <a:stretch>
            <a:fillRect/>
          </a:stretch>
        </p:blipFill>
        <p:spPr>
          <a:xfrm>
            <a:off x="1843045" y="942976"/>
            <a:ext cx="8434238" cy="5791198"/>
          </a:xfrm>
          <a:prstGeom prst="rect">
            <a:avLst/>
          </a:prstGeom>
        </p:spPr>
      </p:pic>
    </p:spTree>
    <p:extLst>
      <p:ext uri="{BB962C8B-B14F-4D97-AF65-F5344CB8AC3E}">
        <p14:creationId xmlns:p14="http://schemas.microsoft.com/office/powerpoint/2010/main" val="370357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00DE-9CDA-4C18-807A-BA1A38056C7E}"/>
              </a:ext>
            </a:extLst>
          </p:cNvPr>
          <p:cNvSpPr>
            <a:spLocks noGrp="1"/>
          </p:cNvSpPr>
          <p:nvPr>
            <p:ph type="title"/>
          </p:nvPr>
        </p:nvSpPr>
        <p:spPr>
          <a:xfrm>
            <a:off x="609600" y="190500"/>
            <a:ext cx="10972800" cy="676275"/>
          </a:xfrm>
        </p:spPr>
        <p:txBody>
          <a:bodyPr>
            <a:normAutofit/>
          </a:bodyPr>
          <a:lstStyle/>
          <a:p>
            <a:r>
              <a:rPr lang="en-US" sz="3200" dirty="0">
                <a:solidFill>
                  <a:srgbClr val="CC3333"/>
                </a:solidFill>
              </a:rPr>
              <a:t>Example of audit tool elements for height adjustable exam tables</a:t>
            </a:r>
          </a:p>
        </p:txBody>
      </p:sp>
      <p:pic>
        <p:nvPicPr>
          <p:cNvPr id="4" name="Content Placeholder 3" descr="This is a copy of one page of the facility site review tool. This page contains questions about the presence of a height adjustable exam table, if there is space next to the exam table, and whether the table has transfer elements such as rails. There is a drawing looking down on a person in a wheelchair from above with inch dimensions of the space next to table illustrated.&#10;">
            <a:extLst>
              <a:ext uri="{FF2B5EF4-FFF2-40B4-BE49-F238E27FC236}">
                <a16:creationId xmlns:a16="http://schemas.microsoft.com/office/drawing/2014/main" id="{A654F5E2-9DD6-4EBD-B4F4-0FAB721BC0D5}"/>
              </a:ext>
            </a:extLst>
          </p:cNvPr>
          <p:cNvPicPr>
            <a:picLocks noGrp="1" noChangeAspect="1"/>
          </p:cNvPicPr>
          <p:nvPr>
            <p:ph idx="1"/>
          </p:nvPr>
        </p:nvPicPr>
        <p:blipFill>
          <a:blip r:embed="rId2"/>
          <a:stretch>
            <a:fillRect/>
          </a:stretch>
        </p:blipFill>
        <p:spPr>
          <a:xfrm>
            <a:off x="1207547" y="714376"/>
            <a:ext cx="9242094" cy="5953124"/>
          </a:xfrm>
          <a:prstGeom prst="rect">
            <a:avLst/>
          </a:prstGeom>
        </p:spPr>
      </p:pic>
    </p:spTree>
    <p:extLst>
      <p:ext uri="{BB962C8B-B14F-4D97-AF65-F5344CB8AC3E}">
        <p14:creationId xmlns:p14="http://schemas.microsoft.com/office/powerpoint/2010/main" val="274767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9B85-BBF3-4ED3-8B52-22B3281C3B22}"/>
              </a:ext>
            </a:extLst>
          </p:cNvPr>
          <p:cNvSpPr>
            <a:spLocks noGrp="1"/>
          </p:cNvSpPr>
          <p:nvPr>
            <p:ph type="title"/>
          </p:nvPr>
        </p:nvSpPr>
        <p:spPr>
          <a:xfrm>
            <a:off x="609600" y="226244"/>
            <a:ext cx="10972800" cy="961534"/>
          </a:xfrm>
        </p:spPr>
        <p:txBody>
          <a:bodyPr>
            <a:normAutofit/>
          </a:bodyPr>
          <a:lstStyle/>
          <a:p>
            <a:r>
              <a:rPr lang="en-US" sz="4000" dirty="0">
                <a:solidFill>
                  <a:srgbClr val="CC3333"/>
                </a:solidFill>
              </a:rPr>
              <a:t>Data Analysis of Site Review Audits</a:t>
            </a:r>
          </a:p>
        </p:txBody>
      </p:sp>
      <p:sp>
        <p:nvSpPr>
          <p:cNvPr id="3" name="Content Placeholder 2">
            <a:extLst>
              <a:ext uri="{FF2B5EF4-FFF2-40B4-BE49-F238E27FC236}">
                <a16:creationId xmlns:a16="http://schemas.microsoft.com/office/drawing/2014/main" id="{5F523142-D391-4F30-A512-D2E121898D45}"/>
              </a:ext>
            </a:extLst>
          </p:cNvPr>
          <p:cNvSpPr>
            <a:spLocks noGrp="1"/>
          </p:cNvSpPr>
          <p:nvPr>
            <p:ph idx="1"/>
          </p:nvPr>
        </p:nvSpPr>
        <p:spPr>
          <a:xfrm>
            <a:off x="515331" y="1187778"/>
            <a:ext cx="11277275" cy="5260156"/>
          </a:xfrm>
        </p:spPr>
        <p:txBody>
          <a:bodyPr>
            <a:normAutofit lnSpcReduction="10000"/>
          </a:bodyPr>
          <a:lstStyle/>
          <a:p>
            <a:pPr marL="457200" indent="-457200">
              <a:spcAft>
                <a:spcPts val="600"/>
              </a:spcAft>
              <a:buFont typeface="Arial" charset="0"/>
              <a:buChar char="•"/>
            </a:pPr>
            <a:r>
              <a:rPr lang="en-US" sz="2800" dirty="0"/>
              <a:t>In 2017 we requested the site review data for 2013-2016 from the California Medicaid Managed Care plans</a:t>
            </a:r>
          </a:p>
          <a:p>
            <a:pPr marL="457200" indent="-457200">
              <a:spcAft>
                <a:spcPts val="600"/>
              </a:spcAft>
              <a:buFont typeface="Arial" charset="0"/>
              <a:buChar char="•"/>
            </a:pPr>
            <a:r>
              <a:rPr lang="en-US" sz="2800" dirty="0"/>
              <a:t>Five plans sent data, including the two plans that serve Los Angeles County, comprising a total of 3993 primary care offices</a:t>
            </a:r>
            <a:endParaRPr lang="en-US" sz="2800" dirty="0">
              <a:highlight>
                <a:srgbClr val="FFFF00"/>
              </a:highlight>
            </a:endParaRPr>
          </a:p>
          <a:p>
            <a:pPr marL="457200" indent="-457200">
              <a:spcAft>
                <a:spcPts val="600"/>
              </a:spcAft>
              <a:buFont typeface="Arial" charset="0"/>
              <a:buChar char="•"/>
            </a:pPr>
            <a:r>
              <a:rPr lang="en-US" sz="2800" dirty="0"/>
              <a:t>LA County audit data covered 2096 physician offices (practices)</a:t>
            </a:r>
          </a:p>
          <a:p>
            <a:pPr marL="457200" indent="-457200">
              <a:spcAft>
                <a:spcPts val="600"/>
              </a:spcAft>
              <a:buFont typeface="Arial" charset="0"/>
              <a:buChar char="•"/>
            </a:pPr>
            <a:r>
              <a:rPr lang="en-US" sz="2800" dirty="0"/>
              <a:t>The only identifying information provided was Zip code (no names or addresses)</a:t>
            </a:r>
          </a:p>
          <a:p>
            <a:pPr marL="457200" indent="-457200">
              <a:spcAft>
                <a:spcPts val="600"/>
              </a:spcAft>
              <a:buFont typeface="Arial" charset="0"/>
              <a:buChar char="•"/>
            </a:pPr>
            <a:r>
              <a:rPr lang="en-US" sz="2800" dirty="0"/>
              <a:t>The data were merged into a single dataset and any duplicates were removed</a:t>
            </a:r>
          </a:p>
          <a:p>
            <a:pPr marL="457200" indent="-457200">
              <a:spcAft>
                <a:spcPts val="600"/>
              </a:spcAft>
              <a:buFont typeface="Arial" charset="0"/>
              <a:buChar char="•"/>
            </a:pPr>
            <a:r>
              <a:rPr lang="en-US" sz="2800" dirty="0"/>
              <a:t>The next slide summarizes findings for interior office elements that are most often problematic, toilet rooms and examination equipment</a:t>
            </a:r>
          </a:p>
        </p:txBody>
      </p:sp>
    </p:spTree>
    <p:extLst>
      <p:ext uri="{BB962C8B-B14F-4D97-AF65-F5344CB8AC3E}">
        <p14:creationId xmlns:p14="http://schemas.microsoft.com/office/powerpoint/2010/main" val="97628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A9C1DA-C9B0-48DE-BDA5-B4205E328284}"/>
              </a:ext>
            </a:extLst>
          </p:cNvPr>
          <p:cNvSpPr>
            <a:spLocks noGrp="1"/>
          </p:cNvSpPr>
          <p:nvPr>
            <p:ph type="title"/>
          </p:nvPr>
        </p:nvSpPr>
        <p:spPr>
          <a:xfrm>
            <a:off x="866225" y="236599"/>
            <a:ext cx="10684752" cy="632988"/>
          </a:xfrm>
        </p:spPr>
        <p:txBody>
          <a:bodyPr/>
          <a:lstStyle/>
          <a:p>
            <a:r>
              <a:rPr lang="en-US" sz="3200" dirty="0">
                <a:solidFill>
                  <a:srgbClr val="C00000"/>
                </a:solidFill>
                <a:latin typeface="Calibri" panose="020F0502020204030204" pitchFamily="34" charset="0"/>
                <a:cs typeface="Calibri" panose="020F0502020204030204" pitchFamily="34" charset="0"/>
              </a:rPr>
              <a:t>Summary of accessible physician office elements LA County</a:t>
            </a:r>
          </a:p>
        </p:txBody>
      </p:sp>
      <p:graphicFrame>
        <p:nvGraphicFramePr>
          <p:cNvPr id="7" name="Table 7">
            <a:extLst>
              <a:ext uri="{FF2B5EF4-FFF2-40B4-BE49-F238E27FC236}">
                <a16:creationId xmlns:a16="http://schemas.microsoft.com/office/drawing/2014/main" id="{B2A40B73-64FF-49D0-B78C-A5E6AA7C40F6}"/>
              </a:ext>
            </a:extLst>
          </p:cNvPr>
          <p:cNvGraphicFramePr>
            <a:graphicFrameLocks noGrp="1"/>
          </p:cNvGraphicFramePr>
          <p:nvPr>
            <p:extLst>
              <p:ext uri="{D42A27DB-BD31-4B8C-83A1-F6EECF244321}">
                <p14:modId xmlns:p14="http://schemas.microsoft.com/office/powerpoint/2010/main" val="1647359090"/>
              </p:ext>
            </p:extLst>
          </p:nvPr>
        </p:nvGraphicFramePr>
        <p:xfrm>
          <a:off x="641023" y="725859"/>
          <a:ext cx="10684751" cy="5504496"/>
        </p:xfrm>
        <a:graphic>
          <a:graphicData uri="http://schemas.openxmlformats.org/drawingml/2006/table">
            <a:tbl>
              <a:tblPr firstRow="1" bandRow="1">
                <a:tableStyleId>{9D7B26C5-4107-4FEC-AEDC-1716B250A1EF}</a:tableStyleId>
              </a:tblPr>
              <a:tblGrid>
                <a:gridCol w="8734128">
                  <a:extLst>
                    <a:ext uri="{9D8B030D-6E8A-4147-A177-3AD203B41FA5}">
                      <a16:colId xmlns:a16="http://schemas.microsoft.com/office/drawing/2014/main" val="305130954"/>
                    </a:ext>
                  </a:extLst>
                </a:gridCol>
                <a:gridCol w="1950623">
                  <a:extLst>
                    <a:ext uri="{9D8B030D-6E8A-4147-A177-3AD203B41FA5}">
                      <a16:colId xmlns:a16="http://schemas.microsoft.com/office/drawing/2014/main" val="2021431878"/>
                    </a:ext>
                  </a:extLst>
                </a:gridCol>
              </a:tblGrid>
              <a:tr h="822960">
                <a:tc>
                  <a:txBody>
                    <a:bodyPr/>
                    <a:lstStyle/>
                    <a:p>
                      <a:endParaRPr lang="en-US" sz="2400" dirty="0"/>
                    </a:p>
                    <a:p>
                      <a:r>
                        <a:rPr lang="en-US" sz="2400" dirty="0"/>
                        <a:t>Office element present across managed care providers</a:t>
                      </a:r>
                    </a:p>
                  </a:txBody>
                  <a:tcPr>
                    <a:lnL>
                      <a:noFill/>
                    </a:lnL>
                    <a:lnT w="12700" cmpd="sng">
                      <a:noFill/>
                    </a:lnT>
                  </a:tcPr>
                </a:tc>
                <a:tc>
                  <a:txBody>
                    <a:bodyPr/>
                    <a:lstStyle/>
                    <a:p>
                      <a:pPr algn="ctr"/>
                      <a:r>
                        <a:rPr lang="en-US" sz="2400" dirty="0"/>
                        <a:t>% of practices</a:t>
                      </a:r>
                      <a:br>
                        <a:rPr lang="en-US" sz="2400" dirty="0"/>
                      </a:br>
                      <a:r>
                        <a:rPr lang="en-US" sz="2400" dirty="0"/>
                        <a:t>(n=2096)</a:t>
                      </a:r>
                    </a:p>
                  </a:txBody>
                  <a:tcPr>
                    <a:lnR>
                      <a:noFill/>
                    </a:lnR>
                    <a:lnT w="12700" cmpd="sng">
                      <a:noFill/>
                    </a:lnT>
                  </a:tcPr>
                </a:tc>
                <a:extLst>
                  <a:ext uri="{0D108BD9-81ED-4DB2-BD59-A6C34878D82A}">
                    <a16:rowId xmlns:a16="http://schemas.microsoft.com/office/drawing/2014/main" val="2212725443"/>
                  </a:ext>
                </a:extLst>
              </a:tr>
              <a:tr h="482322">
                <a:tc>
                  <a:txBody>
                    <a:bodyPr/>
                    <a:lstStyle/>
                    <a:p>
                      <a:r>
                        <a:rPr lang="en-US" sz="2400" dirty="0"/>
                        <a:t>Height-adjustable examination table</a:t>
                      </a:r>
                    </a:p>
                  </a:txBody>
                  <a:tcPr>
                    <a:lnL>
                      <a:noFill/>
                    </a:lnL>
                  </a:tcPr>
                </a:tc>
                <a:tc>
                  <a:txBody>
                    <a:bodyPr/>
                    <a:lstStyle/>
                    <a:p>
                      <a:pPr algn="r"/>
                      <a:r>
                        <a:rPr lang="en-US" sz="2400" dirty="0"/>
                        <a:t>14.9%</a:t>
                      </a:r>
                    </a:p>
                  </a:txBody>
                  <a:tcPr>
                    <a:lnR>
                      <a:noFill/>
                    </a:lnR>
                  </a:tcPr>
                </a:tc>
                <a:extLst>
                  <a:ext uri="{0D108BD9-81ED-4DB2-BD59-A6C34878D82A}">
                    <a16:rowId xmlns:a16="http://schemas.microsoft.com/office/drawing/2014/main" val="4064612277"/>
                  </a:ext>
                </a:extLst>
              </a:tr>
              <a:tr h="482322">
                <a:tc>
                  <a:txBody>
                    <a:bodyPr/>
                    <a:lstStyle/>
                    <a:p>
                      <a:r>
                        <a:rPr lang="en-US" sz="2400" dirty="0"/>
                        <a:t>Accessible weight scale</a:t>
                      </a:r>
                    </a:p>
                  </a:txBody>
                  <a:tcPr>
                    <a:lnL>
                      <a:noFill/>
                    </a:lnL>
                  </a:tcPr>
                </a:tc>
                <a:tc>
                  <a:txBody>
                    <a:bodyPr/>
                    <a:lstStyle/>
                    <a:p>
                      <a:pPr algn="r"/>
                      <a:r>
                        <a:rPr lang="en-US" sz="2400" dirty="0"/>
                        <a:t>8.6%</a:t>
                      </a:r>
                    </a:p>
                  </a:txBody>
                  <a:tcPr>
                    <a:lnR>
                      <a:noFill/>
                    </a:lnR>
                  </a:tcPr>
                </a:tc>
                <a:extLst>
                  <a:ext uri="{0D108BD9-81ED-4DB2-BD59-A6C34878D82A}">
                    <a16:rowId xmlns:a16="http://schemas.microsoft.com/office/drawing/2014/main" val="417464418"/>
                  </a:ext>
                </a:extLst>
              </a:tr>
              <a:tr h="482322">
                <a:tc>
                  <a:txBody>
                    <a:bodyPr/>
                    <a:lstStyle/>
                    <a:p>
                      <a:r>
                        <a:rPr lang="en-US" sz="2400" dirty="0"/>
                        <a:t>Patient lift to assist with transfers</a:t>
                      </a:r>
                    </a:p>
                  </a:txBody>
                  <a:tcPr>
                    <a:lnL>
                      <a:noFill/>
                    </a:lnL>
                  </a:tcPr>
                </a:tc>
                <a:tc>
                  <a:txBody>
                    <a:bodyPr/>
                    <a:lstStyle/>
                    <a:p>
                      <a:pPr algn="r"/>
                      <a:r>
                        <a:rPr lang="en-US" sz="2400" dirty="0"/>
                        <a:t>3.7%</a:t>
                      </a:r>
                    </a:p>
                  </a:txBody>
                  <a:tcPr>
                    <a:lnR>
                      <a:noFill/>
                    </a:lnR>
                  </a:tcPr>
                </a:tc>
                <a:extLst>
                  <a:ext uri="{0D108BD9-81ED-4DB2-BD59-A6C34878D82A}">
                    <a16:rowId xmlns:a16="http://schemas.microsoft.com/office/drawing/2014/main" val="1121097347"/>
                  </a:ext>
                </a:extLst>
              </a:tr>
              <a:tr h="482322">
                <a:tc>
                  <a:txBody>
                    <a:bodyPr/>
                    <a:lstStyle/>
                    <a:p>
                      <a:r>
                        <a:rPr lang="en-US" sz="2400" dirty="0"/>
                        <a:t>70% - 100% of toilet room features meeting accessibility standards</a:t>
                      </a:r>
                    </a:p>
                  </a:txBody>
                  <a:tcPr>
                    <a:lnL>
                      <a:noFill/>
                    </a:lnL>
                    <a:lnB w="19050" cap="flat" cmpd="sng" algn="ctr">
                      <a:solidFill>
                        <a:srgbClr val="CC3333"/>
                      </a:solidFill>
                      <a:prstDash val="solid"/>
                      <a:round/>
                      <a:headEnd type="none" w="med" len="med"/>
                      <a:tailEnd type="none" w="med" len="med"/>
                    </a:lnB>
                  </a:tcPr>
                </a:tc>
                <a:tc>
                  <a:txBody>
                    <a:bodyPr/>
                    <a:lstStyle/>
                    <a:p>
                      <a:pPr algn="r"/>
                      <a:r>
                        <a:rPr lang="en-US" sz="2400" dirty="0"/>
                        <a:t>49.0%</a:t>
                      </a:r>
                    </a:p>
                  </a:txBody>
                  <a:tcPr>
                    <a:lnR>
                      <a:noFill/>
                    </a:lnR>
                    <a:lnB w="19050" cap="flat" cmpd="sng" algn="ctr">
                      <a:solidFill>
                        <a:srgbClr val="CC3333"/>
                      </a:solidFill>
                      <a:prstDash val="solid"/>
                      <a:round/>
                      <a:headEnd type="none" w="med" len="med"/>
                      <a:tailEnd type="none" w="med" len="med"/>
                    </a:lnB>
                  </a:tcPr>
                </a:tc>
                <a:extLst>
                  <a:ext uri="{0D108BD9-81ED-4DB2-BD59-A6C34878D82A}">
                    <a16:rowId xmlns:a16="http://schemas.microsoft.com/office/drawing/2014/main" val="1639746356"/>
                  </a:ext>
                </a:extLst>
              </a:tr>
              <a:tr h="694223">
                <a:tc>
                  <a:txBody>
                    <a:bodyPr/>
                    <a:lstStyle/>
                    <a:p>
                      <a:endParaRPr lang="en-US" sz="2400" b="1" dirty="0"/>
                    </a:p>
                    <a:p>
                      <a:r>
                        <a:rPr lang="en-US" sz="2400" b="1" dirty="0"/>
                        <a:t>At least one office within the zip code has the element present</a:t>
                      </a:r>
                      <a:endParaRPr lang="en-US" sz="2400" b="1" dirty="0">
                        <a:solidFill>
                          <a:schemeClr val="bg1"/>
                        </a:solidFill>
                      </a:endParaRPr>
                    </a:p>
                  </a:txBody>
                  <a:tcPr>
                    <a:lnL>
                      <a:noFill/>
                    </a:lnL>
                    <a:lnT w="19050" cap="flat" cmpd="sng" algn="ctr">
                      <a:solidFill>
                        <a:srgbClr val="CC3333"/>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 % of zip codes (n=233)</a:t>
                      </a:r>
                    </a:p>
                  </a:txBody>
                  <a:tcPr>
                    <a:lnR>
                      <a:noFill/>
                    </a:lnR>
                    <a:lnT w="19050" cap="flat" cmpd="sng" algn="ctr">
                      <a:solidFill>
                        <a:srgbClr val="CC3333"/>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572807"/>
                  </a:ext>
                </a:extLst>
              </a:tr>
              <a:tr h="482322">
                <a:tc>
                  <a:txBody>
                    <a:bodyPr/>
                    <a:lstStyle/>
                    <a:p>
                      <a:r>
                        <a:rPr lang="en-US" sz="2400" dirty="0"/>
                        <a:t>Height-adjustable examination table</a:t>
                      </a:r>
                    </a:p>
                  </a:txBody>
                  <a:tcPr>
                    <a:lnL>
                      <a:noFill/>
                    </a:lnL>
                    <a:lnT w="12700" cap="flat" cmpd="sng" algn="ctr">
                      <a:solidFill>
                        <a:schemeClr val="tx1"/>
                      </a:solidFill>
                      <a:prstDash val="solid"/>
                      <a:round/>
                      <a:headEnd type="none" w="med" len="med"/>
                      <a:tailEnd type="none" w="med" len="med"/>
                    </a:lnT>
                  </a:tcPr>
                </a:tc>
                <a:tc>
                  <a:txBody>
                    <a:bodyPr/>
                    <a:lstStyle/>
                    <a:p>
                      <a:pPr algn="r"/>
                      <a:r>
                        <a:rPr lang="en-US" sz="2400" dirty="0"/>
                        <a:t>47.3%</a:t>
                      </a:r>
                    </a:p>
                  </a:txBody>
                  <a:tcPr>
                    <a:lnR>
                      <a:noFill/>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86123377"/>
                  </a:ext>
                </a:extLst>
              </a:tr>
              <a:tr h="482322">
                <a:tc>
                  <a:txBody>
                    <a:bodyPr/>
                    <a:lstStyle/>
                    <a:p>
                      <a:r>
                        <a:rPr lang="en-US" sz="2400" dirty="0"/>
                        <a:t>Accessible weight scale</a:t>
                      </a:r>
                    </a:p>
                  </a:txBody>
                  <a:tcPr>
                    <a:lnL>
                      <a:noFill/>
                    </a:lnL>
                  </a:tcPr>
                </a:tc>
                <a:tc>
                  <a:txBody>
                    <a:bodyPr/>
                    <a:lstStyle/>
                    <a:p>
                      <a:pPr algn="r"/>
                      <a:r>
                        <a:rPr lang="en-US" sz="2400" dirty="0"/>
                        <a:t>31.0%</a:t>
                      </a:r>
                    </a:p>
                  </a:txBody>
                  <a:tcPr>
                    <a:lnR>
                      <a:noFill/>
                    </a:lnR>
                  </a:tcPr>
                </a:tc>
                <a:extLst>
                  <a:ext uri="{0D108BD9-81ED-4DB2-BD59-A6C34878D82A}">
                    <a16:rowId xmlns:a16="http://schemas.microsoft.com/office/drawing/2014/main" val="2761190083"/>
                  </a:ext>
                </a:extLst>
              </a:tr>
              <a:tr h="482322">
                <a:tc>
                  <a:txBody>
                    <a:bodyPr/>
                    <a:lstStyle/>
                    <a:p>
                      <a:r>
                        <a:rPr lang="en-US" sz="2400"/>
                        <a:t>Patient lift to assist with transfers</a:t>
                      </a:r>
                    </a:p>
                  </a:txBody>
                  <a:tcPr>
                    <a:lnL>
                      <a:noFill/>
                    </a:lnL>
                  </a:tcPr>
                </a:tc>
                <a:tc>
                  <a:txBody>
                    <a:bodyPr/>
                    <a:lstStyle/>
                    <a:p>
                      <a:pPr algn="r"/>
                      <a:r>
                        <a:rPr lang="en-US" sz="2400" dirty="0"/>
                        <a:t>15.9%</a:t>
                      </a:r>
                    </a:p>
                  </a:txBody>
                  <a:tcPr>
                    <a:lnR>
                      <a:noFill/>
                    </a:lnR>
                  </a:tcPr>
                </a:tc>
                <a:extLst>
                  <a:ext uri="{0D108BD9-81ED-4DB2-BD59-A6C34878D82A}">
                    <a16:rowId xmlns:a16="http://schemas.microsoft.com/office/drawing/2014/main" val="1986637378"/>
                  </a:ext>
                </a:extLst>
              </a:tr>
              <a:tr h="482322">
                <a:tc>
                  <a:txBody>
                    <a:bodyPr/>
                    <a:lstStyle/>
                    <a:p>
                      <a:r>
                        <a:rPr lang="en-US" sz="2400"/>
                        <a:t>70 – 100% of toilet room features meeting accessibility standards</a:t>
                      </a:r>
                    </a:p>
                  </a:txBody>
                  <a:tcPr>
                    <a:lnL>
                      <a:noFill/>
                    </a:lnL>
                    <a:lnB w="12700" cmpd="sng">
                      <a:noFill/>
                    </a:lnB>
                  </a:tcPr>
                </a:tc>
                <a:tc>
                  <a:txBody>
                    <a:bodyPr/>
                    <a:lstStyle/>
                    <a:p>
                      <a:pPr algn="r"/>
                      <a:r>
                        <a:rPr lang="en-US" sz="2400" dirty="0"/>
                        <a:t>26.6%</a:t>
                      </a:r>
                    </a:p>
                  </a:txBody>
                  <a:tcPr>
                    <a:lnR>
                      <a:noFill/>
                    </a:lnR>
                    <a:lnB w="12700" cmpd="sng">
                      <a:noFill/>
                    </a:lnB>
                  </a:tcPr>
                </a:tc>
                <a:extLst>
                  <a:ext uri="{0D108BD9-81ED-4DB2-BD59-A6C34878D82A}">
                    <a16:rowId xmlns:a16="http://schemas.microsoft.com/office/drawing/2014/main" val="934506726"/>
                  </a:ext>
                </a:extLst>
              </a:tr>
            </a:tbl>
          </a:graphicData>
        </a:graphic>
      </p:graphicFrame>
    </p:spTree>
    <p:extLst>
      <p:ext uri="{BB962C8B-B14F-4D97-AF65-F5344CB8AC3E}">
        <p14:creationId xmlns:p14="http://schemas.microsoft.com/office/powerpoint/2010/main" val="132378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0292-4FE7-4061-980B-92D4AB47B6E9}"/>
              </a:ext>
            </a:extLst>
          </p:cNvPr>
          <p:cNvSpPr>
            <a:spLocks noGrp="1"/>
          </p:cNvSpPr>
          <p:nvPr>
            <p:ph type="title"/>
          </p:nvPr>
        </p:nvSpPr>
        <p:spPr>
          <a:xfrm>
            <a:off x="329938" y="122548"/>
            <a:ext cx="11462994" cy="1030391"/>
          </a:xfrm>
        </p:spPr>
        <p:txBody>
          <a:bodyPr>
            <a:noAutofit/>
          </a:bodyPr>
          <a:lstStyle/>
          <a:p>
            <a:r>
              <a:rPr lang="en-US" sz="4000" dirty="0">
                <a:solidFill>
                  <a:srgbClr val="CC3333"/>
                </a:solidFill>
              </a:rPr>
              <a:t>Geographic mapping of LA County accessible offices</a:t>
            </a:r>
          </a:p>
        </p:txBody>
      </p:sp>
      <p:sp>
        <p:nvSpPr>
          <p:cNvPr id="3" name="Content Placeholder 2">
            <a:extLst>
              <a:ext uri="{FF2B5EF4-FFF2-40B4-BE49-F238E27FC236}">
                <a16:creationId xmlns:a16="http://schemas.microsoft.com/office/drawing/2014/main" id="{AE834802-CE76-4D06-B6C2-D9955CB3BF55}"/>
              </a:ext>
            </a:extLst>
          </p:cNvPr>
          <p:cNvSpPr>
            <a:spLocks noGrp="1"/>
          </p:cNvSpPr>
          <p:nvPr>
            <p:ph idx="1"/>
          </p:nvPr>
        </p:nvSpPr>
        <p:spPr>
          <a:xfrm>
            <a:off x="609600" y="1152939"/>
            <a:ext cx="10949609" cy="5582513"/>
          </a:xfrm>
        </p:spPr>
        <p:txBody>
          <a:bodyPr>
            <a:noAutofit/>
          </a:bodyPr>
          <a:lstStyle/>
          <a:p>
            <a:pPr marL="514350" indent="-514350">
              <a:spcAft>
                <a:spcPts val="1200"/>
              </a:spcAft>
              <a:buClr>
                <a:srgbClr val="CC3333"/>
              </a:buClr>
              <a:buFont typeface="+mj-lt"/>
              <a:buAutoNum type="arabicParenR"/>
            </a:pPr>
            <a:r>
              <a:rPr lang="en-US" sz="2600" dirty="0"/>
              <a:t>With ArcGIS software we mapped the facility audit information by the zip code in which the medical practice is located</a:t>
            </a:r>
          </a:p>
          <a:p>
            <a:pPr marL="514350" indent="-514350">
              <a:spcAft>
                <a:spcPts val="1200"/>
              </a:spcAft>
              <a:buClr>
                <a:srgbClr val="CC3333"/>
              </a:buClr>
              <a:buFont typeface="+mj-lt"/>
              <a:buAutoNum type="arabicParenR"/>
            </a:pPr>
            <a:r>
              <a:rPr lang="en-US" sz="2600" dirty="0"/>
              <a:t>We placed within each zip code the number of medical practices with at least one accessible exam table, with similar maps for scales and for lifts</a:t>
            </a:r>
          </a:p>
          <a:p>
            <a:pPr marL="514350" indent="-514350">
              <a:spcAft>
                <a:spcPts val="1200"/>
              </a:spcAft>
              <a:buClr>
                <a:srgbClr val="CC3333"/>
              </a:buClr>
              <a:buFont typeface="+mj-lt"/>
              <a:buAutoNum type="arabicParenR"/>
            </a:pPr>
            <a:r>
              <a:rPr lang="en-US" sz="2600" dirty="0"/>
              <a:t>The number of people reporting a mobility impairment by zip code was downloaded from the 2016 American Community Survey and grouped into 3 categories: 0-2000, 2001-4000, and 4001 and above</a:t>
            </a:r>
          </a:p>
          <a:p>
            <a:pPr marL="514350" indent="-514350">
              <a:spcAft>
                <a:spcPts val="1200"/>
              </a:spcAft>
              <a:buClr>
                <a:srgbClr val="CC3333"/>
              </a:buClr>
              <a:buFont typeface="+mj-lt"/>
              <a:buAutoNum type="arabicParenR"/>
            </a:pPr>
            <a:r>
              <a:rPr lang="en-US" sz="2600" dirty="0"/>
              <a:t>Zip codes on the map were color coded by these categories; yellow, orange, red from lowest to highest population numbers</a:t>
            </a:r>
          </a:p>
          <a:p>
            <a:pPr marL="514350" indent="-514350">
              <a:spcAft>
                <a:spcPts val="1200"/>
              </a:spcAft>
              <a:buClr>
                <a:srgbClr val="CC3333"/>
              </a:buClr>
              <a:buFont typeface="+mj-lt"/>
              <a:buAutoNum type="arabicParenR"/>
            </a:pPr>
            <a:r>
              <a:rPr lang="en-US" sz="2600" dirty="0"/>
              <a:t>A 10 square mile grid is laid over the map to provide an indication of the distances</a:t>
            </a:r>
          </a:p>
        </p:txBody>
      </p:sp>
    </p:spTree>
    <p:extLst>
      <p:ext uri="{BB962C8B-B14F-4D97-AF65-F5344CB8AC3E}">
        <p14:creationId xmlns:p14="http://schemas.microsoft.com/office/powerpoint/2010/main" val="57080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33"/>
                </a:solidFill>
              </a:rPr>
              <a:t>Acknowledgements</a:t>
            </a:r>
          </a:p>
        </p:txBody>
      </p:sp>
      <p:sp>
        <p:nvSpPr>
          <p:cNvPr id="4" name="Content Placeholder 3">
            <a:extLst>
              <a:ext uri="{FF2B5EF4-FFF2-40B4-BE49-F238E27FC236}">
                <a16:creationId xmlns:a16="http://schemas.microsoft.com/office/drawing/2014/main" id="{ABBB4924-5A70-4C79-9452-AB6CA1E65AA7}"/>
              </a:ext>
            </a:extLst>
          </p:cNvPr>
          <p:cNvSpPr>
            <a:spLocks noGrp="1"/>
          </p:cNvSpPr>
          <p:nvPr>
            <p:ph idx="1"/>
          </p:nvPr>
        </p:nvSpPr>
        <p:spPr>
          <a:xfrm>
            <a:off x="609600" y="1313895"/>
            <a:ext cx="10972800" cy="5415379"/>
          </a:xfrm>
        </p:spPr>
        <p:txBody>
          <a:bodyPr/>
          <a:lstStyle/>
          <a:p>
            <a:pPr marL="0" indent="0" algn="ctr">
              <a:buNone/>
            </a:pPr>
            <a:r>
              <a:rPr lang="en-US" dirty="0"/>
              <a:t>We would like to thank the organizations that have supported this work.</a:t>
            </a:r>
          </a:p>
          <a:p>
            <a:pPr marL="0" indent="0" algn="ctr">
              <a:buNone/>
            </a:pPr>
            <a:r>
              <a:rPr lang="en-US" dirty="0">
                <a:solidFill>
                  <a:srgbClr val="CC3333"/>
                </a:solidFill>
              </a:rPr>
              <a:t>Pacific ADA Center</a:t>
            </a:r>
          </a:p>
          <a:p>
            <a:pPr marL="0" indent="0" algn="ctr">
              <a:buNone/>
            </a:pPr>
            <a:r>
              <a:rPr lang="en-US" dirty="0">
                <a:solidFill>
                  <a:srgbClr val="CC3333"/>
                </a:solidFill>
              </a:rPr>
              <a:t>WITH Foundation</a:t>
            </a:r>
          </a:p>
          <a:p>
            <a:pPr marL="0" indent="0" algn="ctr">
              <a:buNone/>
            </a:pPr>
            <a:r>
              <a:rPr lang="en-US" dirty="0">
                <a:solidFill>
                  <a:srgbClr val="CC3333"/>
                </a:solidFill>
              </a:rPr>
              <a:t>True North Foundation</a:t>
            </a:r>
          </a:p>
          <a:p>
            <a:pPr marL="0" indent="0">
              <a:buNone/>
            </a:pPr>
            <a:endParaRPr lang="en-US" sz="2800" dirty="0"/>
          </a:p>
          <a:p>
            <a:pPr marL="0" indent="0">
              <a:buNone/>
            </a:pPr>
            <a:r>
              <a:rPr lang="en-US" sz="2800" dirty="0"/>
              <a:t>We also wish to acknowledge June </a:t>
            </a:r>
            <a:r>
              <a:rPr lang="en-US" sz="2800" dirty="0" err="1"/>
              <a:t>Kailes</a:t>
            </a:r>
            <a:r>
              <a:rPr lang="en-US" sz="2800" dirty="0"/>
              <a:t> and Brenda </a:t>
            </a:r>
            <a:r>
              <a:rPr lang="en-US" sz="2800" dirty="0" err="1"/>
              <a:t>Premo</a:t>
            </a:r>
            <a:r>
              <a:rPr lang="en-US" sz="2800" dirty="0"/>
              <a:t>, whose work with California Medicaid Managed Care plans more than a decade ago was instrumental in the development of the data collection process and the data we present. </a:t>
            </a:r>
          </a:p>
        </p:txBody>
      </p:sp>
    </p:spTree>
    <p:extLst>
      <p:ext uri="{BB962C8B-B14F-4D97-AF65-F5344CB8AC3E}">
        <p14:creationId xmlns:p14="http://schemas.microsoft.com/office/powerpoint/2010/main" val="331319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5679-33CD-4FD6-A787-5165563D0AA4}"/>
              </a:ext>
              <a:ext uri="{C183D7F6-B498-43B3-948B-1728B52AA6E4}">
                <adec:decorative xmlns:adec="http://schemas.microsoft.com/office/drawing/2017/decorative" val="1"/>
              </a:ext>
            </a:extLst>
          </p:cNvPr>
          <p:cNvSpPr>
            <a:spLocks noGrp="1"/>
          </p:cNvSpPr>
          <p:nvPr>
            <p:ph type="title"/>
          </p:nvPr>
        </p:nvSpPr>
        <p:spPr>
          <a:xfrm>
            <a:off x="661792" y="37705"/>
            <a:ext cx="10972800" cy="763572"/>
          </a:xfrm>
        </p:spPr>
        <p:txBody>
          <a:bodyPr>
            <a:normAutofit/>
          </a:bodyPr>
          <a:lstStyle/>
          <a:p>
            <a:r>
              <a:rPr lang="en-US" sz="4000" dirty="0">
                <a:solidFill>
                  <a:srgbClr val="CC3333"/>
                </a:solidFill>
                <a:cs typeface="Calibri"/>
              </a:rPr>
              <a:t>Practices with Height Adjustable Exam Tables</a:t>
            </a:r>
            <a:endParaRPr lang="en-US" sz="4000" dirty="0">
              <a:solidFill>
                <a:srgbClr val="CC3333"/>
              </a:solidFill>
              <a:ea typeface="+mj-lt"/>
              <a:cs typeface="+mj-lt"/>
            </a:endParaRPr>
          </a:p>
        </p:txBody>
      </p:sp>
      <p:pic>
        <p:nvPicPr>
          <p:cNvPr id="15" name="Picture 15">
            <a:extLst>
              <a:ext uri="{FF2B5EF4-FFF2-40B4-BE49-F238E27FC236}">
                <a16:creationId xmlns:a16="http://schemas.microsoft.com/office/drawing/2014/main" id="{1F097E39-CC4B-46B1-9ED5-A910D754EB8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2725" t="4236" r="3815" b="23789"/>
          <a:stretch/>
        </p:blipFill>
        <p:spPr>
          <a:xfrm>
            <a:off x="2461382" y="669167"/>
            <a:ext cx="6154706" cy="6162683"/>
          </a:xfrm>
        </p:spPr>
      </p:pic>
      <p:sp>
        <p:nvSpPr>
          <p:cNvPr id="3" name="TextBox 2">
            <a:extLst>
              <a:ext uri="{FF2B5EF4-FFF2-40B4-BE49-F238E27FC236}">
                <a16:creationId xmlns:a16="http://schemas.microsoft.com/office/drawing/2014/main" id="{421D268A-8982-49C2-94FD-89523A2A1C44}"/>
              </a:ext>
              <a:ext uri="{C183D7F6-B498-43B3-948B-1728B52AA6E4}">
                <adec:decorative xmlns:adec="http://schemas.microsoft.com/office/drawing/2017/decorative" val="1"/>
              </a:ext>
            </a:extLst>
          </p:cNvPr>
          <p:cNvSpPr txBox="1"/>
          <p:nvPr/>
        </p:nvSpPr>
        <p:spPr>
          <a:xfrm>
            <a:off x="8777954" y="1645035"/>
            <a:ext cx="3168910" cy="2031325"/>
          </a:xfrm>
          <a:prstGeom prst="rect">
            <a:avLst/>
          </a:prstGeom>
          <a:noFill/>
        </p:spPr>
        <p:txBody>
          <a:bodyPr wrap="square" rtlCol="0">
            <a:spAutoFit/>
          </a:bodyPr>
          <a:lstStyle/>
          <a:p>
            <a:r>
              <a:rPr lang="en-US"/>
              <a:t>Color key: Number of persons with mobility impairment</a:t>
            </a:r>
          </a:p>
          <a:p>
            <a:r>
              <a:rPr lang="en-US"/>
              <a:t>         Yellow: 	0 - 2000   </a:t>
            </a:r>
          </a:p>
          <a:p>
            <a:r>
              <a:rPr lang="en-US"/>
              <a:t>	 Orange:	2001 - 4000</a:t>
            </a:r>
          </a:p>
          <a:p>
            <a:r>
              <a:rPr lang="en-US"/>
              <a:t>	 Red:	&gt;4000</a:t>
            </a:r>
          </a:p>
          <a:p>
            <a:r>
              <a:rPr lang="en-US"/>
              <a:t>	 Grey:	No population</a:t>
            </a:r>
            <a:br>
              <a:rPr lang="en-US"/>
            </a:br>
            <a:r>
              <a:rPr lang="en-US"/>
              <a:t>			data</a:t>
            </a:r>
          </a:p>
        </p:txBody>
      </p:sp>
      <p:sp>
        <p:nvSpPr>
          <p:cNvPr id="7" name="Rectangle 6">
            <a:extLst>
              <a:ext uri="{FF2B5EF4-FFF2-40B4-BE49-F238E27FC236}">
                <a16:creationId xmlns:a16="http://schemas.microsoft.com/office/drawing/2014/main" id="{3554416C-0F99-454C-8204-2CB23471CA3E}"/>
              </a:ext>
              <a:ext uri="{C183D7F6-B498-43B3-948B-1728B52AA6E4}">
                <adec:decorative xmlns:adec="http://schemas.microsoft.com/office/drawing/2017/decorative" val="1"/>
              </a:ext>
            </a:extLst>
          </p:cNvPr>
          <p:cNvSpPr/>
          <p:nvPr/>
        </p:nvSpPr>
        <p:spPr>
          <a:xfrm>
            <a:off x="9007805" y="2326714"/>
            <a:ext cx="214008" cy="16537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249538-01BD-4141-AD8F-0E85C87BE91F}"/>
              </a:ext>
              <a:ext uri="{C183D7F6-B498-43B3-948B-1728B52AA6E4}">
                <adec:decorative xmlns:adec="http://schemas.microsoft.com/office/drawing/2017/decorative" val="1"/>
              </a:ext>
            </a:extLst>
          </p:cNvPr>
          <p:cNvSpPr/>
          <p:nvPr/>
        </p:nvSpPr>
        <p:spPr>
          <a:xfrm>
            <a:off x="9013978" y="2578013"/>
            <a:ext cx="214008" cy="165370"/>
          </a:xfrm>
          <a:prstGeom prst="rect">
            <a:avLst/>
          </a:prstGeom>
          <a:solidFill>
            <a:srgbClr val="EE8E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118A6F-B053-442D-8B1B-1CD24AE8A159}"/>
              </a:ext>
              <a:ext uri="{C183D7F6-B498-43B3-948B-1728B52AA6E4}">
                <adec:decorative xmlns:adec="http://schemas.microsoft.com/office/drawing/2017/decorative" val="1"/>
              </a:ext>
            </a:extLst>
          </p:cNvPr>
          <p:cNvSpPr/>
          <p:nvPr/>
        </p:nvSpPr>
        <p:spPr>
          <a:xfrm>
            <a:off x="9023704" y="2870028"/>
            <a:ext cx="214008" cy="16537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17419-EBF6-4539-BBB8-69022F2A1989}"/>
              </a:ext>
              <a:ext uri="{C183D7F6-B498-43B3-948B-1728B52AA6E4}">
                <adec:decorative xmlns:adec="http://schemas.microsoft.com/office/drawing/2017/decorative" val="1"/>
              </a:ext>
            </a:extLst>
          </p:cNvPr>
          <p:cNvSpPr/>
          <p:nvPr/>
        </p:nvSpPr>
        <p:spPr>
          <a:xfrm>
            <a:off x="9036994" y="3145644"/>
            <a:ext cx="214008" cy="16537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15EA46-5513-44C5-AA79-A794EFFA36A1}"/>
              </a:ext>
              <a:ext uri="{C183D7F6-B498-43B3-948B-1728B52AA6E4}">
                <adec:decorative xmlns:adec="http://schemas.microsoft.com/office/drawing/2017/decorative" val="1"/>
              </a:ext>
            </a:extLst>
          </p:cNvPr>
          <p:cNvSpPr txBox="1"/>
          <p:nvPr/>
        </p:nvSpPr>
        <p:spPr>
          <a:xfrm>
            <a:off x="8881353" y="3939702"/>
            <a:ext cx="2675107" cy="2308324"/>
          </a:xfrm>
          <a:prstGeom prst="rect">
            <a:avLst/>
          </a:prstGeom>
          <a:noFill/>
        </p:spPr>
        <p:txBody>
          <a:bodyPr wrap="square" rtlCol="0">
            <a:spAutoFit/>
          </a:bodyPr>
          <a:lstStyle/>
          <a:p>
            <a:r>
              <a:rPr lang="en-US" dirty="0"/>
              <a:t>Numbers within the black circles are the number of primary care practices within that zip code that have a height adjustable examination table.</a:t>
            </a:r>
          </a:p>
          <a:p>
            <a:endParaRPr lang="en-US" dirty="0"/>
          </a:p>
          <a:p>
            <a:r>
              <a:rPr lang="en-US" dirty="0"/>
              <a:t>Grid lines = 10 sq. miles</a:t>
            </a:r>
          </a:p>
        </p:txBody>
      </p:sp>
      <p:pic>
        <p:nvPicPr>
          <p:cNvPr id="12" name="Picture 5">
            <a:extLst>
              <a:ext uri="{FF2B5EF4-FFF2-40B4-BE49-F238E27FC236}">
                <a16:creationId xmlns:a16="http://schemas.microsoft.com/office/drawing/2014/main" id="{00D45B99-73F4-4007-A834-5ED0ECA6DE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47608" y="4427002"/>
            <a:ext cx="135439" cy="108288"/>
          </a:xfrm>
          <a:prstGeom prst="rect">
            <a:avLst/>
          </a:prstGeom>
        </p:spPr>
      </p:pic>
      <p:sp>
        <p:nvSpPr>
          <p:cNvPr id="6" name="TextBox 5">
            <a:extLst>
              <a:ext uri="{FF2B5EF4-FFF2-40B4-BE49-F238E27FC236}">
                <a16:creationId xmlns:a16="http://schemas.microsoft.com/office/drawing/2014/main" id="{32EC7899-F63C-40E3-9A73-13FA5D2E73E7}"/>
              </a:ext>
              <a:ext uri="{C183D7F6-B498-43B3-948B-1728B52AA6E4}">
                <adec:decorative xmlns:adec="http://schemas.microsoft.com/office/drawing/2017/decorative" val="1"/>
              </a:ext>
            </a:extLst>
          </p:cNvPr>
          <p:cNvSpPr txBox="1"/>
          <p:nvPr/>
        </p:nvSpPr>
        <p:spPr>
          <a:xfrm>
            <a:off x="2554285" y="6327533"/>
            <a:ext cx="1943100" cy="415498"/>
          </a:xfrm>
          <a:prstGeom prst="rect">
            <a:avLst/>
          </a:prstGeom>
          <a:noFill/>
        </p:spPr>
        <p:txBody>
          <a:bodyPr wrap="square" rtlCol="0">
            <a:spAutoFit/>
          </a:bodyPr>
          <a:lstStyle/>
          <a:p>
            <a:r>
              <a:rPr lang="en-US" sz="1050">
                <a:solidFill>
                  <a:schemeClr val="bg1">
                    <a:lumMod val="50000"/>
                  </a:schemeClr>
                </a:solidFill>
              </a:rPr>
              <a:t>Breslin, Mudrick, Nielsen, 2020.</a:t>
            </a:r>
          </a:p>
          <a:p>
            <a:r>
              <a:rPr lang="en-US" sz="1050">
                <a:solidFill>
                  <a:schemeClr val="bg1">
                    <a:lumMod val="50000"/>
                  </a:schemeClr>
                </a:solidFill>
              </a:rPr>
              <a:t>Do not copy without permission</a:t>
            </a:r>
          </a:p>
        </p:txBody>
      </p:sp>
    </p:spTree>
    <p:extLst>
      <p:ext uri="{BB962C8B-B14F-4D97-AF65-F5344CB8AC3E}">
        <p14:creationId xmlns:p14="http://schemas.microsoft.com/office/powerpoint/2010/main" val="141060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54A9-50A2-4E2E-B5E5-A89AB243974E}"/>
              </a:ext>
            </a:extLst>
          </p:cNvPr>
          <p:cNvSpPr>
            <a:spLocks noGrp="1"/>
          </p:cNvSpPr>
          <p:nvPr>
            <p:ph type="title"/>
          </p:nvPr>
        </p:nvSpPr>
        <p:spPr>
          <a:xfrm>
            <a:off x="609600" y="84052"/>
            <a:ext cx="10972800" cy="783214"/>
          </a:xfrm>
        </p:spPr>
        <p:txBody>
          <a:bodyPr>
            <a:normAutofit/>
          </a:bodyPr>
          <a:lstStyle/>
          <a:p>
            <a:r>
              <a:rPr lang="en-US" sz="4000" dirty="0">
                <a:solidFill>
                  <a:srgbClr val="CC3333"/>
                </a:solidFill>
                <a:cs typeface="Calibri"/>
              </a:rPr>
              <a:t>Practices with Accessible Scales</a:t>
            </a:r>
          </a:p>
        </p:txBody>
      </p:sp>
      <p:pic>
        <p:nvPicPr>
          <p:cNvPr id="4" name="Picture 4" descr="A map of LA county with the zip codes marked and color coded, yellow, orange, or red. Within each zip code is a circled number indicating the number of practices in that zip code with an accessible scale.">
            <a:extLst>
              <a:ext uri="{FF2B5EF4-FFF2-40B4-BE49-F238E27FC236}">
                <a16:creationId xmlns:a16="http://schemas.microsoft.com/office/drawing/2014/main" id="{DE8411AE-01C1-4E38-BF60-4EF32832123C}"/>
              </a:ext>
            </a:extLst>
          </p:cNvPr>
          <p:cNvPicPr>
            <a:picLocks noGrp="1" noChangeAspect="1"/>
          </p:cNvPicPr>
          <p:nvPr>
            <p:ph idx="1"/>
          </p:nvPr>
        </p:nvPicPr>
        <p:blipFill rotWithShape="1">
          <a:blip r:embed="rId2"/>
          <a:srcRect l="2131" t="8696" r="-457" b="25692"/>
          <a:stretch/>
        </p:blipFill>
        <p:spPr>
          <a:xfrm>
            <a:off x="2028481" y="797746"/>
            <a:ext cx="6952096" cy="6005463"/>
          </a:xfrm>
        </p:spPr>
      </p:pic>
      <p:sp>
        <p:nvSpPr>
          <p:cNvPr id="7" name="TextBox 6">
            <a:extLst>
              <a:ext uri="{FF2B5EF4-FFF2-40B4-BE49-F238E27FC236}">
                <a16:creationId xmlns:a16="http://schemas.microsoft.com/office/drawing/2014/main" id="{E9B4EBCD-4908-4907-A6A9-192B886DCC4B}"/>
              </a:ext>
            </a:extLst>
          </p:cNvPr>
          <p:cNvSpPr txBox="1"/>
          <p:nvPr/>
        </p:nvSpPr>
        <p:spPr>
          <a:xfrm>
            <a:off x="9025604" y="1645035"/>
            <a:ext cx="3168910" cy="2031325"/>
          </a:xfrm>
          <a:prstGeom prst="rect">
            <a:avLst/>
          </a:prstGeom>
          <a:noFill/>
        </p:spPr>
        <p:txBody>
          <a:bodyPr wrap="square" rtlCol="0">
            <a:spAutoFit/>
          </a:bodyPr>
          <a:lstStyle/>
          <a:p>
            <a:r>
              <a:rPr lang="en-US"/>
              <a:t>Color key: Number of persons with mobility impairment</a:t>
            </a:r>
          </a:p>
          <a:p>
            <a:r>
              <a:rPr lang="en-US"/>
              <a:t>         Yellow: 	0 - 2000   </a:t>
            </a:r>
          </a:p>
          <a:p>
            <a:r>
              <a:rPr lang="en-US"/>
              <a:t>	 Orange:	2001 - 4000</a:t>
            </a:r>
          </a:p>
          <a:p>
            <a:r>
              <a:rPr lang="en-US"/>
              <a:t>	 Red:	&gt;4000</a:t>
            </a:r>
          </a:p>
          <a:p>
            <a:r>
              <a:rPr lang="en-US"/>
              <a:t>	 Grey:	No population</a:t>
            </a:r>
            <a:br>
              <a:rPr lang="en-US"/>
            </a:br>
            <a:r>
              <a:rPr lang="en-US"/>
              <a:t>			data</a:t>
            </a:r>
          </a:p>
        </p:txBody>
      </p:sp>
      <p:sp>
        <p:nvSpPr>
          <p:cNvPr id="9" name="Rectangle 8" descr="Yellow box">
            <a:extLst>
              <a:ext uri="{FF2B5EF4-FFF2-40B4-BE49-F238E27FC236}">
                <a16:creationId xmlns:a16="http://schemas.microsoft.com/office/drawing/2014/main" id="{D01581F8-18FB-4F60-9222-3A04AC47DC80}"/>
              </a:ext>
            </a:extLst>
          </p:cNvPr>
          <p:cNvSpPr/>
          <p:nvPr/>
        </p:nvSpPr>
        <p:spPr>
          <a:xfrm>
            <a:off x="9293555" y="2307664"/>
            <a:ext cx="214008" cy="16537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descr="Orange box">
            <a:extLst>
              <a:ext uri="{FF2B5EF4-FFF2-40B4-BE49-F238E27FC236}">
                <a16:creationId xmlns:a16="http://schemas.microsoft.com/office/drawing/2014/main" id="{B2AEAC8E-05C2-4E2E-B379-69188C092545}"/>
              </a:ext>
            </a:extLst>
          </p:cNvPr>
          <p:cNvSpPr/>
          <p:nvPr/>
        </p:nvSpPr>
        <p:spPr>
          <a:xfrm>
            <a:off x="9295814" y="2578013"/>
            <a:ext cx="214008" cy="165370"/>
          </a:xfrm>
          <a:prstGeom prst="rect">
            <a:avLst/>
          </a:prstGeom>
          <a:solidFill>
            <a:srgbClr val="EE8E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descr="Red box">
            <a:extLst>
              <a:ext uri="{FF2B5EF4-FFF2-40B4-BE49-F238E27FC236}">
                <a16:creationId xmlns:a16="http://schemas.microsoft.com/office/drawing/2014/main" id="{7A838364-E438-4381-9B98-C40757919482}"/>
              </a:ext>
            </a:extLst>
          </p:cNvPr>
          <p:cNvSpPr/>
          <p:nvPr/>
        </p:nvSpPr>
        <p:spPr>
          <a:xfrm>
            <a:off x="9295101" y="2870028"/>
            <a:ext cx="214008" cy="16537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descr="Grey box">
            <a:extLst>
              <a:ext uri="{FF2B5EF4-FFF2-40B4-BE49-F238E27FC236}">
                <a16:creationId xmlns:a16="http://schemas.microsoft.com/office/drawing/2014/main" id="{14CE0414-9DB0-42CF-8FDD-C8F89557D5B8}"/>
              </a:ext>
            </a:extLst>
          </p:cNvPr>
          <p:cNvSpPr/>
          <p:nvPr/>
        </p:nvSpPr>
        <p:spPr>
          <a:xfrm>
            <a:off x="9295787" y="3145644"/>
            <a:ext cx="214008" cy="16537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CD2D4B-0524-4ED5-B4EA-4BB7A7FA5309}"/>
              </a:ext>
            </a:extLst>
          </p:cNvPr>
          <p:cNvSpPr txBox="1"/>
          <p:nvPr/>
        </p:nvSpPr>
        <p:spPr>
          <a:xfrm>
            <a:off x="9138248" y="4019910"/>
            <a:ext cx="29444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Numbers within the black circles are the number of primary care practices within that zip code that have accessible scales.​</a:t>
            </a:r>
          </a:p>
          <a:p>
            <a:r>
              <a:rPr lang="en-US">
                <a:cs typeface="Segoe UI"/>
              </a:rPr>
              <a:t>​</a:t>
            </a:r>
          </a:p>
          <a:p>
            <a:r>
              <a:rPr lang="en-US">
                <a:cs typeface="Segoe UI"/>
              </a:rPr>
              <a:t>Grid lines = 10 sq. miles</a:t>
            </a:r>
          </a:p>
        </p:txBody>
      </p:sp>
      <p:sp>
        <p:nvSpPr>
          <p:cNvPr id="5" name="TextBox 4">
            <a:extLst>
              <a:ext uri="{FF2B5EF4-FFF2-40B4-BE49-F238E27FC236}">
                <a16:creationId xmlns:a16="http://schemas.microsoft.com/office/drawing/2014/main" id="{5EF4CAAF-D895-4485-85E5-FB753AC94A15}"/>
              </a:ext>
            </a:extLst>
          </p:cNvPr>
          <p:cNvSpPr txBox="1"/>
          <p:nvPr/>
        </p:nvSpPr>
        <p:spPr>
          <a:xfrm>
            <a:off x="2124074" y="6358450"/>
            <a:ext cx="2047875" cy="415498"/>
          </a:xfrm>
          <a:prstGeom prst="rect">
            <a:avLst/>
          </a:prstGeom>
          <a:noFill/>
        </p:spPr>
        <p:txBody>
          <a:bodyPr wrap="square" rtlCol="0">
            <a:spAutoFit/>
          </a:bodyPr>
          <a:lstStyle/>
          <a:p>
            <a:r>
              <a:rPr lang="en-US" sz="1050">
                <a:solidFill>
                  <a:schemeClr val="bg1">
                    <a:lumMod val="50000"/>
                  </a:schemeClr>
                </a:solidFill>
              </a:rPr>
              <a:t>Breslin, Mudrick, Nielsen, 2020.</a:t>
            </a:r>
          </a:p>
          <a:p>
            <a:r>
              <a:rPr lang="en-US" sz="1050">
                <a:solidFill>
                  <a:schemeClr val="bg1">
                    <a:lumMod val="50000"/>
                  </a:schemeClr>
                </a:solidFill>
              </a:rPr>
              <a:t>Do not copy without permission</a:t>
            </a:r>
          </a:p>
        </p:txBody>
      </p:sp>
    </p:spTree>
    <p:extLst>
      <p:ext uri="{BB962C8B-B14F-4D97-AF65-F5344CB8AC3E}">
        <p14:creationId xmlns:p14="http://schemas.microsoft.com/office/powerpoint/2010/main" val="257762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C3AA-EA55-4013-A507-E11815453444}"/>
              </a:ext>
            </a:extLst>
          </p:cNvPr>
          <p:cNvSpPr>
            <a:spLocks noGrp="1"/>
          </p:cNvSpPr>
          <p:nvPr>
            <p:ph type="title"/>
          </p:nvPr>
        </p:nvSpPr>
        <p:spPr>
          <a:xfrm>
            <a:off x="609600" y="148179"/>
            <a:ext cx="10972800" cy="775950"/>
          </a:xfrm>
        </p:spPr>
        <p:txBody>
          <a:bodyPr>
            <a:normAutofit/>
          </a:bodyPr>
          <a:lstStyle/>
          <a:p>
            <a:r>
              <a:rPr lang="en-US" sz="4000" dirty="0">
                <a:solidFill>
                  <a:srgbClr val="CC3333"/>
                </a:solidFill>
                <a:cs typeface="Calibri"/>
              </a:rPr>
              <a:t>Practices with Patient Lifts</a:t>
            </a:r>
            <a:endParaRPr lang="en-US" sz="4000" dirty="0">
              <a:solidFill>
                <a:srgbClr val="CC3333"/>
              </a:solidFill>
            </a:endParaRPr>
          </a:p>
        </p:txBody>
      </p:sp>
      <p:pic>
        <p:nvPicPr>
          <p:cNvPr id="4" name="Picture 4" descr="A map of LA county by zip code with the zip codes colored coded yellow, orange, or red. Within each zip code is a circled number indicating the number of practices with a patient lift in that zip code">
            <a:extLst>
              <a:ext uri="{FF2B5EF4-FFF2-40B4-BE49-F238E27FC236}">
                <a16:creationId xmlns:a16="http://schemas.microsoft.com/office/drawing/2014/main" id="{B6093124-1149-492D-B5E9-35F9886ED152}"/>
              </a:ext>
            </a:extLst>
          </p:cNvPr>
          <p:cNvPicPr>
            <a:picLocks noGrp="1" noChangeAspect="1"/>
          </p:cNvPicPr>
          <p:nvPr>
            <p:ph idx="1"/>
          </p:nvPr>
        </p:nvPicPr>
        <p:blipFill rotWithShape="1">
          <a:blip r:embed="rId2"/>
          <a:srcRect t="12315" r="212" b="17406"/>
          <a:stretch/>
        </p:blipFill>
        <p:spPr>
          <a:xfrm>
            <a:off x="2336010" y="740198"/>
            <a:ext cx="6689594" cy="6068034"/>
          </a:xfrm>
        </p:spPr>
      </p:pic>
      <p:sp>
        <p:nvSpPr>
          <p:cNvPr id="6" name="TextBox 5">
            <a:extLst>
              <a:ext uri="{FF2B5EF4-FFF2-40B4-BE49-F238E27FC236}">
                <a16:creationId xmlns:a16="http://schemas.microsoft.com/office/drawing/2014/main" id="{0CEF0191-90AB-4B78-96A5-85D9D16E191D}"/>
              </a:ext>
            </a:extLst>
          </p:cNvPr>
          <p:cNvSpPr txBox="1"/>
          <p:nvPr/>
        </p:nvSpPr>
        <p:spPr>
          <a:xfrm>
            <a:off x="9025604" y="1386242"/>
            <a:ext cx="3168910" cy="2031325"/>
          </a:xfrm>
          <a:prstGeom prst="rect">
            <a:avLst/>
          </a:prstGeom>
          <a:noFill/>
        </p:spPr>
        <p:txBody>
          <a:bodyPr wrap="square" rtlCol="0">
            <a:spAutoFit/>
          </a:bodyPr>
          <a:lstStyle/>
          <a:p>
            <a:r>
              <a:rPr lang="en-US"/>
              <a:t>Color key: Number of persons with mobility impairment</a:t>
            </a:r>
          </a:p>
          <a:p>
            <a:r>
              <a:rPr lang="en-US"/>
              <a:t>         Yellow: 	0 - 2000   </a:t>
            </a:r>
          </a:p>
          <a:p>
            <a:r>
              <a:rPr lang="en-US"/>
              <a:t>	 Orange:	2001 - 4000</a:t>
            </a:r>
          </a:p>
          <a:p>
            <a:r>
              <a:rPr lang="en-US"/>
              <a:t>	 Red:	&gt;4000</a:t>
            </a:r>
          </a:p>
          <a:p>
            <a:r>
              <a:rPr lang="en-US"/>
              <a:t>	 Grey:	No population</a:t>
            </a:r>
            <a:br>
              <a:rPr lang="en-US"/>
            </a:br>
            <a:r>
              <a:rPr lang="en-US"/>
              <a:t>			data</a:t>
            </a:r>
          </a:p>
        </p:txBody>
      </p:sp>
      <p:sp>
        <p:nvSpPr>
          <p:cNvPr id="8" name="Rectangle 7" descr="Yellow box">
            <a:extLst>
              <a:ext uri="{FF2B5EF4-FFF2-40B4-BE49-F238E27FC236}">
                <a16:creationId xmlns:a16="http://schemas.microsoft.com/office/drawing/2014/main" id="{C72321B6-3FED-4226-8577-E031E1B98B99}"/>
              </a:ext>
            </a:extLst>
          </p:cNvPr>
          <p:cNvSpPr/>
          <p:nvPr/>
        </p:nvSpPr>
        <p:spPr>
          <a:xfrm>
            <a:off x="9280975" y="2024789"/>
            <a:ext cx="214008" cy="16537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descr="Orange box">
            <a:extLst>
              <a:ext uri="{FF2B5EF4-FFF2-40B4-BE49-F238E27FC236}">
                <a16:creationId xmlns:a16="http://schemas.microsoft.com/office/drawing/2014/main" id="{3D5A076D-F5FC-4549-9532-FAC7C2D64F7D}"/>
              </a:ext>
            </a:extLst>
          </p:cNvPr>
          <p:cNvSpPr/>
          <p:nvPr/>
        </p:nvSpPr>
        <p:spPr>
          <a:xfrm>
            <a:off x="9281437" y="2319221"/>
            <a:ext cx="214008" cy="165370"/>
          </a:xfrm>
          <a:prstGeom prst="rect">
            <a:avLst/>
          </a:prstGeom>
          <a:solidFill>
            <a:srgbClr val="EE8E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descr="Red box">
            <a:extLst>
              <a:ext uri="{FF2B5EF4-FFF2-40B4-BE49-F238E27FC236}">
                <a16:creationId xmlns:a16="http://schemas.microsoft.com/office/drawing/2014/main" id="{D4FE74A9-489B-49E4-A12F-6F2401E1A9F0}"/>
              </a:ext>
            </a:extLst>
          </p:cNvPr>
          <p:cNvSpPr/>
          <p:nvPr/>
        </p:nvSpPr>
        <p:spPr>
          <a:xfrm>
            <a:off x="9280724" y="2625613"/>
            <a:ext cx="214008" cy="16537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descr="Grey box">
            <a:extLst>
              <a:ext uri="{FF2B5EF4-FFF2-40B4-BE49-F238E27FC236}">
                <a16:creationId xmlns:a16="http://schemas.microsoft.com/office/drawing/2014/main" id="{511A6A49-2E9A-4BE7-9430-EE92690FDD2B}"/>
              </a:ext>
            </a:extLst>
          </p:cNvPr>
          <p:cNvSpPr/>
          <p:nvPr/>
        </p:nvSpPr>
        <p:spPr>
          <a:xfrm>
            <a:off x="9281410" y="2915606"/>
            <a:ext cx="214008" cy="16537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36AE88-6C4C-4745-A8A3-82B439F4EB7C}"/>
              </a:ext>
            </a:extLst>
          </p:cNvPr>
          <p:cNvSpPr txBox="1"/>
          <p:nvPr/>
        </p:nvSpPr>
        <p:spPr>
          <a:xfrm>
            <a:off x="9152627" y="4034287"/>
            <a:ext cx="29732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Numbers within the black circles are the number of primary care practices within that zip code that have patient lifts.​</a:t>
            </a:r>
          </a:p>
          <a:p>
            <a:r>
              <a:rPr lang="en-US">
                <a:cs typeface="Segoe UI"/>
              </a:rPr>
              <a:t>​</a:t>
            </a:r>
          </a:p>
          <a:p>
            <a:r>
              <a:rPr lang="en-US">
                <a:cs typeface="Segoe UI"/>
              </a:rPr>
              <a:t>Grid lines = 10 sq. miles</a:t>
            </a:r>
          </a:p>
        </p:txBody>
      </p:sp>
      <p:sp>
        <p:nvSpPr>
          <p:cNvPr id="11" name="TextBox 10">
            <a:extLst>
              <a:ext uri="{FF2B5EF4-FFF2-40B4-BE49-F238E27FC236}">
                <a16:creationId xmlns:a16="http://schemas.microsoft.com/office/drawing/2014/main" id="{87DF14C3-2BB2-431C-AD50-C9C1CA4075E1}"/>
              </a:ext>
            </a:extLst>
          </p:cNvPr>
          <p:cNvSpPr txBox="1"/>
          <p:nvPr/>
        </p:nvSpPr>
        <p:spPr>
          <a:xfrm>
            <a:off x="2419350" y="6294323"/>
            <a:ext cx="2047875" cy="415498"/>
          </a:xfrm>
          <a:prstGeom prst="rect">
            <a:avLst/>
          </a:prstGeom>
          <a:noFill/>
        </p:spPr>
        <p:txBody>
          <a:bodyPr wrap="square" rtlCol="0">
            <a:spAutoFit/>
          </a:bodyPr>
          <a:lstStyle/>
          <a:p>
            <a:r>
              <a:rPr lang="en-US" sz="1050">
                <a:solidFill>
                  <a:schemeClr val="bg1">
                    <a:lumMod val="50000"/>
                  </a:schemeClr>
                </a:solidFill>
              </a:rPr>
              <a:t>Breslin, Mudrick, Nielsen, 2020.</a:t>
            </a:r>
          </a:p>
          <a:p>
            <a:r>
              <a:rPr lang="en-US" sz="1050">
                <a:solidFill>
                  <a:schemeClr val="bg1">
                    <a:lumMod val="50000"/>
                  </a:schemeClr>
                </a:solidFill>
              </a:rPr>
              <a:t>Do not copy without permission</a:t>
            </a:r>
          </a:p>
        </p:txBody>
      </p:sp>
    </p:spTree>
    <p:extLst>
      <p:ext uri="{BB962C8B-B14F-4D97-AF65-F5344CB8AC3E}">
        <p14:creationId xmlns:p14="http://schemas.microsoft.com/office/powerpoint/2010/main" val="101256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999412-2D48-49B0-BCB0-3F480EE271CD}"/>
              </a:ext>
              <a:ext uri="{C183D7F6-B498-43B3-948B-1728B52AA6E4}">
                <adec:decorative xmlns:adec="http://schemas.microsoft.com/office/drawing/2017/decorative" val="1"/>
              </a:ext>
            </a:extLst>
          </p:cNvPr>
          <p:cNvSpPr>
            <a:spLocks noGrp="1"/>
          </p:cNvSpPr>
          <p:nvPr>
            <p:ph type="title"/>
          </p:nvPr>
        </p:nvSpPr>
        <p:spPr>
          <a:xfrm>
            <a:off x="712574" y="137984"/>
            <a:ext cx="3364126" cy="1405823"/>
          </a:xfrm>
        </p:spPr>
        <p:txBody>
          <a:bodyPr/>
          <a:lstStyle/>
          <a:p>
            <a:r>
              <a:rPr lang="en-US" sz="4000" dirty="0">
                <a:solidFill>
                  <a:srgbClr val="C00000"/>
                </a:solidFill>
                <a:latin typeface="Calibri" panose="020F0502020204030204" pitchFamily="34" charset="0"/>
                <a:cs typeface="Calibri" panose="020F0502020204030204" pitchFamily="34" charset="0"/>
              </a:rPr>
              <a:t>Zip Code </a:t>
            </a:r>
            <a:br>
              <a:rPr lang="en-US" sz="4000" dirty="0">
                <a:solidFill>
                  <a:srgbClr val="C00000"/>
                </a:solidFill>
                <a:latin typeface="Calibri" panose="020F0502020204030204" pitchFamily="34" charset="0"/>
                <a:cs typeface="Calibri" panose="020F0502020204030204" pitchFamily="34" charset="0"/>
              </a:rPr>
            </a:br>
            <a:r>
              <a:rPr lang="en-US" sz="4000" dirty="0">
                <a:solidFill>
                  <a:srgbClr val="C00000"/>
                </a:solidFill>
                <a:latin typeface="Calibri" panose="020F0502020204030204" pitchFamily="34" charset="0"/>
                <a:cs typeface="Calibri" panose="020F0502020204030204" pitchFamily="34" charset="0"/>
              </a:rPr>
              <a:t>Highlights</a:t>
            </a:r>
          </a:p>
        </p:txBody>
      </p:sp>
      <p:pic>
        <p:nvPicPr>
          <p:cNvPr id="13" name="Picture Placeholder 12">
            <a:extLst>
              <a:ext uri="{FF2B5EF4-FFF2-40B4-BE49-F238E27FC236}">
                <a16:creationId xmlns:a16="http://schemas.microsoft.com/office/drawing/2014/main" id="{2DFAEF58-6461-4DB3-8363-81AC74A720F5}"/>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l="9292" r="9292"/>
          <a:stretch>
            <a:fillRect/>
          </a:stretch>
        </p:blipFill>
        <p:spPr>
          <a:xfrm>
            <a:off x="4186518" y="125115"/>
            <a:ext cx="6553200" cy="6670476"/>
          </a:xfrm>
        </p:spPr>
      </p:pic>
      <p:sp>
        <p:nvSpPr>
          <p:cNvPr id="8" name="Callout: Line 7">
            <a:extLst>
              <a:ext uri="{FF2B5EF4-FFF2-40B4-BE49-F238E27FC236}">
                <a16:creationId xmlns:a16="http://schemas.microsoft.com/office/drawing/2014/main" id="{9DFA41CC-47A1-45A9-BCC1-2075D3CEDE16}"/>
              </a:ext>
              <a:ext uri="{C183D7F6-B498-43B3-948B-1728B52AA6E4}">
                <adec:decorative xmlns:adec="http://schemas.microsoft.com/office/drawing/2017/decorative" val="1"/>
              </a:ext>
            </a:extLst>
          </p:cNvPr>
          <p:cNvSpPr/>
          <p:nvPr/>
        </p:nvSpPr>
        <p:spPr>
          <a:xfrm>
            <a:off x="1004043" y="1656963"/>
            <a:ext cx="1097280" cy="822960"/>
          </a:xfrm>
          <a:prstGeom prst="borderCallout1">
            <a:avLst>
              <a:gd name="adj1" fmla="val 46282"/>
              <a:gd name="adj2" fmla="val 100405"/>
              <a:gd name="adj3" fmla="val 66232"/>
              <a:gd name="adj4" fmla="val 703057"/>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93550</a:t>
            </a:r>
          </a:p>
          <a:p>
            <a:pPr algn="ctr"/>
            <a:r>
              <a:rPr lang="en-US"/>
              <a:t>Palmdale</a:t>
            </a:r>
          </a:p>
        </p:txBody>
      </p:sp>
      <p:sp>
        <p:nvSpPr>
          <p:cNvPr id="14" name="Callout: Line 13">
            <a:extLst>
              <a:ext uri="{FF2B5EF4-FFF2-40B4-BE49-F238E27FC236}">
                <a16:creationId xmlns:a16="http://schemas.microsoft.com/office/drawing/2014/main" id="{F46827A0-BD50-41A9-8E47-5290B8CEA033}"/>
              </a:ext>
              <a:ext uri="{C183D7F6-B498-43B3-948B-1728B52AA6E4}">
                <adec:decorative xmlns:adec="http://schemas.microsoft.com/office/drawing/2017/decorative" val="1"/>
              </a:ext>
            </a:extLst>
          </p:cNvPr>
          <p:cNvSpPr/>
          <p:nvPr/>
        </p:nvSpPr>
        <p:spPr>
          <a:xfrm>
            <a:off x="1004043" y="2745732"/>
            <a:ext cx="1097280" cy="822960"/>
          </a:xfrm>
          <a:prstGeom prst="borderCallout1">
            <a:avLst>
              <a:gd name="adj1" fmla="val 41935"/>
              <a:gd name="adj2" fmla="val 99434"/>
              <a:gd name="adj3" fmla="val 201279"/>
              <a:gd name="adj4" fmla="val 878496"/>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91767</a:t>
            </a:r>
          </a:p>
          <a:p>
            <a:pPr algn="ctr"/>
            <a:r>
              <a:rPr lang="en-US"/>
              <a:t>North Pomona</a:t>
            </a:r>
          </a:p>
        </p:txBody>
      </p:sp>
      <p:sp>
        <p:nvSpPr>
          <p:cNvPr id="15" name="Callout: Line 14">
            <a:extLst>
              <a:ext uri="{FF2B5EF4-FFF2-40B4-BE49-F238E27FC236}">
                <a16:creationId xmlns:a16="http://schemas.microsoft.com/office/drawing/2014/main" id="{FE1D7382-FA5F-4A0E-B375-D94D9AD31747}"/>
              </a:ext>
              <a:ext uri="{C183D7F6-B498-43B3-948B-1728B52AA6E4}">
                <adec:decorative xmlns:adec="http://schemas.microsoft.com/office/drawing/2017/decorative" val="1"/>
              </a:ext>
            </a:extLst>
          </p:cNvPr>
          <p:cNvSpPr/>
          <p:nvPr/>
        </p:nvSpPr>
        <p:spPr>
          <a:xfrm>
            <a:off x="1004043" y="3817778"/>
            <a:ext cx="1097280" cy="822960"/>
          </a:xfrm>
          <a:prstGeom prst="borderCallout1">
            <a:avLst>
              <a:gd name="adj1" fmla="val 44833"/>
              <a:gd name="adj2" fmla="val 99434"/>
              <a:gd name="adj3" fmla="val 101182"/>
              <a:gd name="adj4" fmla="val 604061"/>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90007 Los Angeles</a:t>
            </a:r>
          </a:p>
        </p:txBody>
      </p:sp>
      <p:sp>
        <p:nvSpPr>
          <p:cNvPr id="16" name="Callout: Line 15">
            <a:extLst>
              <a:ext uri="{FF2B5EF4-FFF2-40B4-BE49-F238E27FC236}">
                <a16:creationId xmlns:a16="http://schemas.microsoft.com/office/drawing/2014/main" id="{9B91698F-EDA1-493F-A44F-8BD5768F99F6}"/>
              </a:ext>
              <a:ext uri="{C183D7F6-B498-43B3-948B-1728B52AA6E4}">
                <adec:decorative xmlns:adec="http://schemas.microsoft.com/office/drawing/2017/decorative" val="1"/>
              </a:ext>
            </a:extLst>
          </p:cNvPr>
          <p:cNvSpPr/>
          <p:nvPr/>
        </p:nvSpPr>
        <p:spPr>
          <a:xfrm>
            <a:off x="1004043" y="4898702"/>
            <a:ext cx="1097280" cy="822960"/>
          </a:xfrm>
          <a:prstGeom prst="borderCallout1">
            <a:avLst>
              <a:gd name="adj1" fmla="val 19153"/>
              <a:gd name="adj2" fmla="val 667717"/>
              <a:gd name="adj3" fmla="val 47292"/>
              <a:gd name="adj4" fmla="val 99531"/>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90201 Bell Gardens</a:t>
            </a:r>
          </a:p>
        </p:txBody>
      </p:sp>
    </p:spTree>
    <p:extLst>
      <p:ext uri="{BB962C8B-B14F-4D97-AF65-F5344CB8AC3E}">
        <p14:creationId xmlns:p14="http://schemas.microsoft.com/office/powerpoint/2010/main" val="100927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F5AFD-F6B6-4178-812D-6CD7B6C7616F}"/>
              </a:ext>
            </a:extLst>
          </p:cNvPr>
          <p:cNvSpPr>
            <a:spLocks noGrp="1"/>
          </p:cNvSpPr>
          <p:nvPr>
            <p:ph type="title"/>
          </p:nvPr>
        </p:nvSpPr>
        <p:spPr>
          <a:xfrm>
            <a:off x="1297625" y="253938"/>
            <a:ext cx="9112187" cy="632988"/>
          </a:xfrm>
        </p:spPr>
        <p:txBody>
          <a:bodyPr/>
          <a:lstStyle/>
          <a:p>
            <a:r>
              <a:rPr lang="en-US" dirty="0">
                <a:latin typeface="Calibri" panose="020F0502020204030204" pitchFamily="34" charset="0"/>
                <a:cs typeface="Calibri" panose="020F0502020204030204" pitchFamily="34" charset="0"/>
              </a:rPr>
              <a:t>Selected zip code detail: 93550 Palmdale, CA</a:t>
            </a:r>
          </a:p>
        </p:txBody>
      </p:sp>
      <p:sp>
        <p:nvSpPr>
          <p:cNvPr id="4" name="Text Placeholder 3">
            <a:extLst>
              <a:ext uri="{FF2B5EF4-FFF2-40B4-BE49-F238E27FC236}">
                <a16:creationId xmlns:a16="http://schemas.microsoft.com/office/drawing/2014/main" id="{94EEB7BD-9694-457C-8E2D-3439D4F03EC3}"/>
              </a:ext>
            </a:extLst>
          </p:cNvPr>
          <p:cNvSpPr>
            <a:spLocks noGrp="1"/>
          </p:cNvSpPr>
          <p:nvPr>
            <p:ph type="body" sz="quarter" idx="21"/>
          </p:nvPr>
        </p:nvSpPr>
        <p:spPr>
          <a:xfrm>
            <a:off x="886120" y="874428"/>
            <a:ext cx="10114960" cy="484452"/>
          </a:xfrm>
        </p:spPr>
        <p:txBody>
          <a:bodyPr/>
          <a:lstStyle/>
          <a:p>
            <a:r>
              <a:rPr lang="en-US" sz="2400" dirty="0">
                <a:latin typeface="Calibri" panose="020F0502020204030204" pitchFamily="34" charset="0"/>
                <a:cs typeface="Calibri" panose="020F0502020204030204" pitchFamily="34" charset="0"/>
              </a:rPr>
              <a:t>Total Population: 74,929	4,855 people with a mobility impairment (7.2%) </a:t>
            </a:r>
          </a:p>
          <a:p>
            <a:endParaRPr lang="en-US" dirty="0"/>
          </a:p>
        </p:txBody>
      </p:sp>
      <p:graphicFrame>
        <p:nvGraphicFramePr>
          <p:cNvPr id="9" name="Table 9">
            <a:extLst>
              <a:ext uri="{FF2B5EF4-FFF2-40B4-BE49-F238E27FC236}">
                <a16:creationId xmlns:a16="http://schemas.microsoft.com/office/drawing/2014/main" id="{5ED940DF-08D6-4B3B-A607-E885BC96F1C6}"/>
              </a:ext>
            </a:extLst>
          </p:cNvPr>
          <p:cNvGraphicFramePr>
            <a:graphicFrameLocks noGrp="1"/>
          </p:cNvGraphicFramePr>
          <p:nvPr/>
        </p:nvGraphicFramePr>
        <p:xfrm>
          <a:off x="1779970" y="1371378"/>
          <a:ext cx="7949956" cy="1350418"/>
        </p:xfrm>
        <a:graphic>
          <a:graphicData uri="http://schemas.openxmlformats.org/drawingml/2006/table">
            <a:tbl>
              <a:tblPr firstRow="1" bandRow="1">
                <a:tableStyleId>{5940675A-B579-460E-94D1-54222C63F5DA}</a:tableStyleId>
              </a:tblPr>
              <a:tblGrid>
                <a:gridCol w="4136994">
                  <a:extLst>
                    <a:ext uri="{9D8B030D-6E8A-4147-A177-3AD203B41FA5}">
                      <a16:colId xmlns:a16="http://schemas.microsoft.com/office/drawing/2014/main" val="866295546"/>
                    </a:ext>
                  </a:extLst>
                </a:gridCol>
                <a:gridCol w="1500327">
                  <a:extLst>
                    <a:ext uri="{9D8B030D-6E8A-4147-A177-3AD203B41FA5}">
                      <a16:colId xmlns:a16="http://schemas.microsoft.com/office/drawing/2014/main" val="4170966157"/>
                    </a:ext>
                  </a:extLst>
                </a:gridCol>
                <a:gridCol w="1225118">
                  <a:extLst>
                    <a:ext uri="{9D8B030D-6E8A-4147-A177-3AD203B41FA5}">
                      <a16:colId xmlns:a16="http://schemas.microsoft.com/office/drawing/2014/main" val="1725023543"/>
                    </a:ext>
                  </a:extLst>
                </a:gridCol>
                <a:gridCol w="1087517">
                  <a:extLst>
                    <a:ext uri="{9D8B030D-6E8A-4147-A177-3AD203B41FA5}">
                      <a16:colId xmlns:a16="http://schemas.microsoft.com/office/drawing/2014/main" val="3399384435"/>
                    </a:ext>
                  </a:extLst>
                </a:gridCol>
              </a:tblGrid>
              <a:tr h="512488">
                <a:tc>
                  <a:txBody>
                    <a:bodyPr/>
                    <a:lstStyle/>
                    <a:p>
                      <a:pPr algn="ctr"/>
                      <a:endParaRPr lang="en-US" sz="2000"/>
                    </a:p>
                  </a:txBody>
                  <a:tcPr/>
                </a:tc>
                <a:tc>
                  <a:txBody>
                    <a:bodyPr/>
                    <a:lstStyle/>
                    <a:p>
                      <a:pPr algn="ctr"/>
                      <a:r>
                        <a:rPr lang="en-US" sz="2000"/>
                        <a:t>Exam Tables</a:t>
                      </a:r>
                    </a:p>
                  </a:txBody>
                  <a:tcPr/>
                </a:tc>
                <a:tc>
                  <a:txBody>
                    <a:bodyPr/>
                    <a:lstStyle/>
                    <a:p>
                      <a:pPr algn="ctr"/>
                      <a:r>
                        <a:rPr lang="en-US" sz="2000"/>
                        <a:t>Lifts</a:t>
                      </a:r>
                    </a:p>
                  </a:txBody>
                  <a:tcPr/>
                </a:tc>
                <a:tc>
                  <a:txBody>
                    <a:bodyPr/>
                    <a:lstStyle/>
                    <a:p>
                      <a:pPr algn="ctr"/>
                      <a:r>
                        <a:rPr lang="en-US" sz="2000"/>
                        <a:t>Scales</a:t>
                      </a:r>
                    </a:p>
                  </a:txBody>
                  <a:tcPr/>
                </a:tc>
                <a:extLst>
                  <a:ext uri="{0D108BD9-81ED-4DB2-BD59-A6C34878D82A}">
                    <a16:rowId xmlns:a16="http://schemas.microsoft.com/office/drawing/2014/main" val="982841056"/>
                  </a:ext>
                </a:extLst>
              </a:tr>
              <a:tr h="418965">
                <a:tc>
                  <a:txBody>
                    <a:bodyPr/>
                    <a:lstStyle/>
                    <a:p>
                      <a:pPr algn="l"/>
                      <a:r>
                        <a:rPr lang="en-US" sz="2000" dirty="0"/>
                        <a:t>Number of Providers with--</a:t>
                      </a:r>
                    </a:p>
                  </a:txBody>
                  <a:tcPr/>
                </a:tc>
                <a:tc>
                  <a:txBody>
                    <a:bodyPr/>
                    <a:lstStyle/>
                    <a:p>
                      <a:pPr algn="ctr"/>
                      <a:r>
                        <a:rPr lang="en-US" sz="2000"/>
                        <a:t>0</a:t>
                      </a:r>
                    </a:p>
                  </a:txBody>
                  <a:tcPr/>
                </a:tc>
                <a:tc>
                  <a:txBody>
                    <a:bodyPr/>
                    <a:lstStyle/>
                    <a:p>
                      <a:pPr algn="ctr"/>
                      <a:r>
                        <a:rPr lang="en-US" sz="2000"/>
                        <a:t>0</a:t>
                      </a:r>
                    </a:p>
                  </a:txBody>
                  <a:tcPr/>
                </a:tc>
                <a:tc>
                  <a:txBody>
                    <a:bodyPr/>
                    <a:lstStyle/>
                    <a:p>
                      <a:pPr algn="ctr"/>
                      <a:r>
                        <a:rPr lang="en-US" sz="2000"/>
                        <a:t>0</a:t>
                      </a:r>
                    </a:p>
                  </a:txBody>
                  <a:tcPr/>
                </a:tc>
                <a:extLst>
                  <a:ext uri="{0D108BD9-81ED-4DB2-BD59-A6C34878D82A}">
                    <a16:rowId xmlns:a16="http://schemas.microsoft.com/office/drawing/2014/main" val="573786152"/>
                  </a:ext>
                </a:extLst>
              </a:tr>
              <a:tr h="418965">
                <a:tc>
                  <a:txBody>
                    <a:bodyPr/>
                    <a:lstStyle/>
                    <a:p>
                      <a:pPr algn="l"/>
                      <a:r>
                        <a:rPr lang="en-US" sz="2000"/>
                        <a:t>Number of people per provider with--</a:t>
                      </a:r>
                    </a:p>
                  </a:txBody>
                  <a:tcPr/>
                </a:tc>
                <a:tc>
                  <a:txBody>
                    <a:bodyPr/>
                    <a:lstStyle/>
                    <a:p>
                      <a:pPr algn="ctr"/>
                      <a:r>
                        <a:rPr lang="en-US" sz="2000"/>
                        <a:t>NA</a:t>
                      </a:r>
                    </a:p>
                  </a:txBody>
                  <a:tcPr/>
                </a:tc>
                <a:tc>
                  <a:txBody>
                    <a:bodyPr/>
                    <a:lstStyle/>
                    <a:p>
                      <a:pPr algn="ctr"/>
                      <a:r>
                        <a:rPr lang="en-US" sz="2000"/>
                        <a:t>NA</a:t>
                      </a:r>
                    </a:p>
                  </a:txBody>
                  <a:tcPr/>
                </a:tc>
                <a:tc>
                  <a:txBody>
                    <a:bodyPr/>
                    <a:lstStyle/>
                    <a:p>
                      <a:pPr algn="ctr"/>
                      <a:r>
                        <a:rPr lang="en-US" sz="2000" dirty="0"/>
                        <a:t>NA</a:t>
                      </a:r>
                    </a:p>
                  </a:txBody>
                  <a:tcPr/>
                </a:tc>
                <a:extLst>
                  <a:ext uri="{0D108BD9-81ED-4DB2-BD59-A6C34878D82A}">
                    <a16:rowId xmlns:a16="http://schemas.microsoft.com/office/drawing/2014/main" val="1935289133"/>
                  </a:ext>
                </a:extLst>
              </a:tr>
            </a:tbl>
          </a:graphicData>
        </a:graphic>
      </p:graphicFrame>
      <p:pic>
        <p:nvPicPr>
          <p:cNvPr id="8" name="Picture 7" descr="This is a pie chart showing the race/ethnicity distribution of the population of zip code 93550">
            <a:extLst>
              <a:ext uri="{FF2B5EF4-FFF2-40B4-BE49-F238E27FC236}">
                <a16:creationId xmlns:a16="http://schemas.microsoft.com/office/drawing/2014/main" id="{4139E19B-D5E1-46F0-93F1-65CFF5387342}"/>
              </a:ext>
            </a:extLst>
          </p:cNvPr>
          <p:cNvPicPr>
            <a:picLocks noChangeAspect="1"/>
          </p:cNvPicPr>
          <p:nvPr/>
        </p:nvPicPr>
        <p:blipFill rotWithShape="1">
          <a:blip r:embed="rId2"/>
          <a:srcRect r="16614"/>
          <a:stretch/>
        </p:blipFill>
        <p:spPr>
          <a:xfrm>
            <a:off x="1383435" y="3040617"/>
            <a:ext cx="8583227" cy="3573078"/>
          </a:xfrm>
          <a:prstGeom prst="rect">
            <a:avLst/>
          </a:prstGeom>
          <a:ln>
            <a:solidFill>
              <a:schemeClr val="bg2">
                <a:lumMod val="75000"/>
              </a:schemeClr>
            </a:solidFill>
          </a:ln>
        </p:spPr>
      </p:pic>
      <p:sp>
        <p:nvSpPr>
          <p:cNvPr id="10" name="TextBox 9">
            <a:extLst>
              <a:ext uri="{FF2B5EF4-FFF2-40B4-BE49-F238E27FC236}">
                <a16:creationId xmlns:a16="http://schemas.microsoft.com/office/drawing/2014/main" id="{49FFC0AC-BE29-4A72-80B9-A83FD0C6FF1C}"/>
              </a:ext>
            </a:extLst>
          </p:cNvPr>
          <p:cNvSpPr txBox="1"/>
          <p:nvPr/>
        </p:nvSpPr>
        <p:spPr>
          <a:xfrm>
            <a:off x="4568892" y="3065614"/>
            <a:ext cx="5610095" cy="369332"/>
          </a:xfrm>
          <a:prstGeom prst="rect">
            <a:avLst/>
          </a:prstGeom>
          <a:noFill/>
        </p:spPr>
        <p:txBody>
          <a:bodyPr wrap="square" rtlCol="0">
            <a:spAutoFit/>
          </a:bodyPr>
          <a:lstStyle/>
          <a:p>
            <a:r>
              <a:rPr lang="en-US" dirty="0">
                <a:solidFill>
                  <a:srgbClr val="C00000"/>
                </a:solidFill>
              </a:rPr>
              <a:t>Median household income: $38,316, Poverty rate: 32.3%</a:t>
            </a:r>
          </a:p>
        </p:txBody>
      </p:sp>
    </p:spTree>
    <p:extLst>
      <p:ext uri="{BB962C8B-B14F-4D97-AF65-F5344CB8AC3E}">
        <p14:creationId xmlns:p14="http://schemas.microsoft.com/office/powerpoint/2010/main" val="10722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F5AFD-F6B6-4178-812D-6CD7B6C7616F}"/>
              </a:ext>
            </a:extLst>
          </p:cNvPr>
          <p:cNvSpPr>
            <a:spLocks noGrp="1"/>
          </p:cNvSpPr>
          <p:nvPr>
            <p:ph type="title"/>
          </p:nvPr>
        </p:nvSpPr>
        <p:spPr>
          <a:xfrm>
            <a:off x="1526957" y="213469"/>
            <a:ext cx="9550896" cy="632988"/>
          </a:xfrm>
        </p:spPr>
        <p:txBody>
          <a:bodyPr/>
          <a:lstStyle/>
          <a:p>
            <a:r>
              <a:rPr lang="en-US" dirty="0">
                <a:latin typeface="Calibri" panose="020F0502020204030204" pitchFamily="34" charset="0"/>
                <a:cs typeface="Calibri" panose="020F0502020204030204" pitchFamily="34" charset="0"/>
              </a:rPr>
              <a:t>Selected zip code detail: 90201 Bell Gardens, CA</a:t>
            </a:r>
          </a:p>
        </p:txBody>
      </p:sp>
      <p:sp>
        <p:nvSpPr>
          <p:cNvPr id="6" name="Text Placeholder 5">
            <a:extLst>
              <a:ext uri="{FF2B5EF4-FFF2-40B4-BE49-F238E27FC236}">
                <a16:creationId xmlns:a16="http://schemas.microsoft.com/office/drawing/2014/main" id="{0CECE7DD-9A6F-45CF-B611-879523AE1BA7}"/>
              </a:ext>
            </a:extLst>
          </p:cNvPr>
          <p:cNvSpPr>
            <a:spLocks noGrp="1"/>
          </p:cNvSpPr>
          <p:nvPr>
            <p:ph type="body" sz="quarter" idx="23"/>
          </p:nvPr>
        </p:nvSpPr>
        <p:spPr>
          <a:xfrm>
            <a:off x="1295215" y="808148"/>
            <a:ext cx="10014380" cy="368301"/>
          </a:xfrm>
        </p:spPr>
        <p:txBody>
          <a:bodyPr/>
          <a:lstStyle/>
          <a:p>
            <a:pPr>
              <a:spcBef>
                <a:spcPts val="600"/>
              </a:spcBef>
              <a:buSzPct val="70000"/>
            </a:pPr>
            <a:r>
              <a:rPr lang="en-US" sz="2400" dirty="0">
                <a:latin typeface="Calibri" panose="020F0502020204030204" pitchFamily="34" charset="0"/>
                <a:cs typeface="Calibri" panose="020F0502020204030204" pitchFamily="34" charset="0"/>
              </a:rPr>
              <a:t>Total Population: 101,279	4,228 people with a mobility impairment(4.5%) </a:t>
            </a:r>
          </a:p>
        </p:txBody>
      </p:sp>
      <p:graphicFrame>
        <p:nvGraphicFramePr>
          <p:cNvPr id="13" name="Table 9" descr="This table shows the # of providers in the zip code with accessible tables, scales, lifts, and the number of people with mobility impairments per piece of equipment.">
            <a:extLst>
              <a:ext uri="{FF2B5EF4-FFF2-40B4-BE49-F238E27FC236}">
                <a16:creationId xmlns:a16="http://schemas.microsoft.com/office/drawing/2014/main" id="{B09EB866-2948-43E8-A341-6B4F2F16FD7D}"/>
              </a:ext>
            </a:extLst>
          </p:cNvPr>
          <p:cNvGraphicFramePr>
            <a:graphicFrameLocks noGrp="1"/>
          </p:cNvGraphicFramePr>
          <p:nvPr>
            <p:extLst>
              <p:ext uri="{D42A27DB-BD31-4B8C-83A1-F6EECF244321}">
                <p14:modId xmlns:p14="http://schemas.microsoft.com/office/powerpoint/2010/main" val="312489165"/>
              </p:ext>
            </p:extLst>
          </p:nvPr>
        </p:nvGraphicFramePr>
        <p:xfrm>
          <a:off x="1974124" y="1302237"/>
          <a:ext cx="7955280" cy="1362456"/>
        </p:xfrm>
        <a:graphic>
          <a:graphicData uri="http://schemas.openxmlformats.org/drawingml/2006/table">
            <a:tbl>
              <a:tblPr firstRow="1" bandRow="1">
                <a:tableStyleId>{5940675A-B579-460E-94D1-54222C63F5DA}</a:tableStyleId>
              </a:tblPr>
              <a:tblGrid>
                <a:gridCol w="4186989">
                  <a:extLst>
                    <a:ext uri="{9D8B030D-6E8A-4147-A177-3AD203B41FA5}">
                      <a16:colId xmlns:a16="http://schemas.microsoft.com/office/drawing/2014/main" val="866295546"/>
                    </a:ext>
                  </a:extLst>
                </a:gridCol>
                <a:gridCol w="1610132">
                  <a:extLst>
                    <a:ext uri="{9D8B030D-6E8A-4147-A177-3AD203B41FA5}">
                      <a16:colId xmlns:a16="http://schemas.microsoft.com/office/drawing/2014/main" val="4170966157"/>
                    </a:ext>
                  </a:extLst>
                </a:gridCol>
                <a:gridCol w="1008771">
                  <a:extLst>
                    <a:ext uri="{9D8B030D-6E8A-4147-A177-3AD203B41FA5}">
                      <a16:colId xmlns:a16="http://schemas.microsoft.com/office/drawing/2014/main" val="1725023543"/>
                    </a:ext>
                  </a:extLst>
                </a:gridCol>
                <a:gridCol w="1149388">
                  <a:extLst>
                    <a:ext uri="{9D8B030D-6E8A-4147-A177-3AD203B41FA5}">
                      <a16:colId xmlns:a16="http://schemas.microsoft.com/office/drawing/2014/main" val="3399384435"/>
                    </a:ext>
                  </a:extLst>
                </a:gridCol>
              </a:tblGrid>
              <a:tr h="555594">
                <a:tc>
                  <a:txBody>
                    <a:bodyPr/>
                    <a:lstStyle/>
                    <a:p>
                      <a:pPr algn="ctr"/>
                      <a:endParaRPr lang="en-US" sz="2000"/>
                    </a:p>
                  </a:txBody>
                  <a:tcPr/>
                </a:tc>
                <a:tc>
                  <a:txBody>
                    <a:bodyPr/>
                    <a:lstStyle/>
                    <a:p>
                      <a:pPr algn="ctr"/>
                      <a:r>
                        <a:rPr lang="en-US" sz="2000" dirty="0"/>
                        <a:t>Exam Tables</a:t>
                      </a:r>
                    </a:p>
                  </a:txBody>
                  <a:tcPr/>
                </a:tc>
                <a:tc>
                  <a:txBody>
                    <a:bodyPr/>
                    <a:lstStyle/>
                    <a:p>
                      <a:pPr algn="ctr"/>
                      <a:r>
                        <a:rPr lang="en-US" sz="2000"/>
                        <a:t>Lifts</a:t>
                      </a:r>
                    </a:p>
                  </a:txBody>
                  <a:tcPr/>
                </a:tc>
                <a:tc>
                  <a:txBody>
                    <a:bodyPr/>
                    <a:lstStyle/>
                    <a:p>
                      <a:pPr algn="ctr"/>
                      <a:r>
                        <a:rPr lang="en-US" sz="2000"/>
                        <a:t>Scales</a:t>
                      </a:r>
                    </a:p>
                  </a:txBody>
                  <a:tcPr/>
                </a:tc>
                <a:extLst>
                  <a:ext uri="{0D108BD9-81ED-4DB2-BD59-A6C34878D82A}">
                    <a16:rowId xmlns:a16="http://schemas.microsoft.com/office/drawing/2014/main" val="982841056"/>
                  </a:ext>
                </a:extLst>
              </a:tr>
              <a:tr h="403431">
                <a:tc>
                  <a:txBody>
                    <a:bodyPr/>
                    <a:lstStyle/>
                    <a:p>
                      <a:pPr algn="l"/>
                      <a:r>
                        <a:rPr lang="en-US" sz="2000"/>
                        <a:t>Number of Providers with--</a:t>
                      </a:r>
                    </a:p>
                  </a:txBody>
                  <a:tcPr/>
                </a:tc>
                <a:tc>
                  <a:txBody>
                    <a:bodyPr/>
                    <a:lstStyle/>
                    <a:p>
                      <a:pPr algn="ctr"/>
                      <a:r>
                        <a:rPr lang="en-US" sz="2000"/>
                        <a:t>6</a:t>
                      </a:r>
                    </a:p>
                  </a:txBody>
                  <a:tcPr/>
                </a:tc>
                <a:tc>
                  <a:txBody>
                    <a:bodyPr/>
                    <a:lstStyle/>
                    <a:p>
                      <a:pPr algn="ctr"/>
                      <a:r>
                        <a:rPr lang="en-US" sz="2000"/>
                        <a:t>1</a:t>
                      </a:r>
                    </a:p>
                  </a:txBody>
                  <a:tcPr/>
                </a:tc>
                <a:tc>
                  <a:txBody>
                    <a:bodyPr/>
                    <a:lstStyle/>
                    <a:p>
                      <a:pPr algn="ctr"/>
                      <a:r>
                        <a:rPr lang="en-US" sz="2000"/>
                        <a:t>5</a:t>
                      </a:r>
                    </a:p>
                  </a:txBody>
                  <a:tcPr/>
                </a:tc>
                <a:extLst>
                  <a:ext uri="{0D108BD9-81ED-4DB2-BD59-A6C34878D82A}">
                    <a16:rowId xmlns:a16="http://schemas.microsoft.com/office/drawing/2014/main" val="573786152"/>
                  </a:ext>
                </a:extLst>
              </a:tr>
              <a:tr h="403431">
                <a:tc>
                  <a:txBody>
                    <a:bodyPr/>
                    <a:lstStyle/>
                    <a:p>
                      <a:pPr algn="l"/>
                      <a:r>
                        <a:rPr lang="en-US" sz="2000"/>
                        <a:t>Number of people per provider with--</a:t>
                      </a:r>
                    </a:p>
                  </a:txBody>
                  <a:tcPr/>
                </a:tc>
                <a:tc>
                  <a:txBody>
                    <a:bodyPr/>
                    <a:lstStyle/>
                    <a:p>
                      <a:pPr algn="ctr"/>
                      <a:r>
                        <a:rPr lang="en-US" sz="2000"/>
                        <a:t>704.7</a:t>
                      </a:r>
                    </a:p>
                  </a:txBody>
                  <a:tcPr/>
                </a:tc>
                <a:tc>
                  <a:txBody>
                    <a:bodyPr/>
                    <a:lstStyle/>
                    <a:p>
                      <a:pPr algn="ctr"/>
                      <a:r>
                        <a:rPr lang="en-US" sz="2000"/>
                        <a:t>4,228</a:t>
                      </a:r>
                    </a:p>
                  </a:txBody>
                  <a:tcPr/>
                </a:tc>
                <a:tc>
                  <a:txBody>
                    <a:bodyPr/>
                    <a:lstStyle/>
                    <a:p>
                      <a:pPr algn="ctr"/>
                      <a:r>
                        <a:rPr lang="en-US" sz="2000" dirty="0"/>
                        <a:t>845.6</a:t>
                      </a:r>
                    </a:p>
                  </a:txBody>
                  <a:tcPr/>
                </a:tc>
                <a:extLst>
                  <a:ext uri="{0D108BD9-81ED-4DB2-BD59-A6C34878D82A}">
                    <a16:rowId xmlns:a16="http://schemas.microsoft.com/office/drawing/2014/main" val="1935289133"/>
                  </a:ext>
                </a:extLst>
              </a:tr>
            </a:tbl>
          </a:graphicData>
        </a:graphic>
      </p:graphicFrame>
      <p:sp>
        <p:nvSpPr>
          <p:cNvPr id="10" name="TextBox 9">
            <a:extLst>
              <a:ext uri="{FF2B5EF4-FFF2-40B4-BE49-F238E27FC236}">
                <a16:creationId xmlns:a16="http://schemas.microsoft.com/office/drawing/2014/main" id="{B4464070-8FA7-40E8-A181-06C1E8F58325}"/>
              </a:ext>
            </a:extLst>
          </p:cNvPr>
          <p:cNvSpPr txBox="1"/>
          <p:nvPr/>
        </p:nvSpPr>
        <p:spPr>
          <a:xfrm>
            <a:off x="5024764" y="2880327"/>
            <a:ext cx="5592932" cy="369332"/>
          </a:xfrm>
          <a:prstGeom prst="rect">
            <a:avLst/>
          </a:prstGeom>
          <a:noFill/>
        </p:spPr>
        <p:txBody>
          <a:bodyPr wrap="square" rtlCol="0">
            <a:spAutoFit/>
          </a:bodyPr>
          <a:lstStyle/>
          <a:p>
            <a:r>
              <a:rPr lang="en-US">
                <a:solidFill>
                  <a:srgbClr val="C00000"/>
                </a:solidFill>
              </a:rPr>
              <a:t>Median household income: $37,267, Poverty rate: 28.2%</a:t>
            </a:r>
          </a:p>
        </p:txBody>
      </p:sp>
      <p:pic>
        <p:nvPicPr>
          <p:cNvPr id="11" name="Picture 10" descr="This is a picture of a pie chart showing the race/ethnic distribution of the Bell Gardens, CA zip code. The population is 95% hispanic.">
            <a:extLst>
              <a:ext uri="{FF2B5EF4-FFF2-40B4-BE49-F238E27FC236}">
                <a16:creationId xmlns:a16="http://schemas.microsoft.com/office/drawing/2014/main" id="{C08DC1E2-6424-48D5-BA67-BE55F12A1691}"/>
              </a:ext>
            </a:extLst>
          </p:cNvPr>
          <p:cNvPicPr>
            <a:picLocks noChangeAspect="1"/>
          </p:cNvPicPr>
          <p:nvPr/>
        </p:nvPicPr>
        <p:blipFill rotWithShape="1">
          <a:blip r:embed="rId2"/>
          <a:srcRect t="1" r="17636" b="4159"/>
          <a:stretch/>
        </p:blipFill>
        <p:spPr>
          <a:xfrm>
            <a:off x="1607426" y="2956376"/>
            <a:ext cx="8866801" cy="3622892"/>
          </a:xfrm>
          <a:prstGeom prst="rect">
            <a:avLst/>
          </a:prstGeom>
          <a:ln>
            <a:solidFill>
              <a:schemeClr val="bg2">
                <a:lumMod val="75000"/>
              </a:schemeClr>
            </a:solidFill>
          </a:ln>
        </p:spPr>
      </p:pic>
      <p:sp>
        <p:nvSpPr>
          <p:cNvPr id="2" name="TextBox 1">
            <a:extLst>
              <a:ext uri="{FF2B5EF4-FFF2-40B4-BE49-F238E27FC236}">
                <a16:creationId xmlns:a16="http://schemas.microsoft.com/office/drawing/2014/main" id="{C01AF35C-8D12-419A-B61E-4416361BC15F}"/>
              </a:ext>
            </a:extLst>
          </p:cNvPr>
          <p:cNvSpPr txBox="1"/>
          <p:nvPr/>
        </p:nvSpPr>
        <p:spPr>
          <a:xfrm>
            <a:off x="5005634" y="2969441"/>
            <a:ext cx="5693789" cy="369332"/>
          </a:xfrm>
          <a:prstGeom prst="rect">
            <a:avLst/>
          </a:prstGeom>
          <a:noFill/>
        </p:spPr>
        <p:txBody>
          <a:bodyPr wrap="square" rtlCol="0">
            <a:spAutoFit/>
          </a:bodyPr>
          <a:lstStyle/>
          <a:p>
            <a:r>
              <a:rPr lang="en-US" dirty="0">
                <a:solidFill>
                  <a:srgbClr val="C00000"/>
                </a:solidFill>
              </a:rPr>
              <a:t>Median household income: $37,267, Poverty rate: 28.2%</a:t>
            </a:r>
          </a:p>
        </p:txBody>
      </p:sp>
    </p:spTree>
    <p:extLst>
      <p:ext uri="{BB962C8B-B14F-4D97-AF65-F5344CB8AC3E}">
        <p14:creationId xmlns:p14="http://schemas.microsoft.com/office/powerpoint/2010/main" val="2261467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A9425A-C8B2-402A-A198-CA82F311A972}"/>
              </a:ext>
            </a:extLst>
          </p:cNvPr>
          <p:cNvSpPr>
            <a:spLocks noGrp="1"/>
          </p:cNvSpPr>
          <p:nvPr>
            <p:ph type="title"/>
          </p:nvPr>
        </p:nvSpPr>
        <p:spPr>
          <a:xfrm>
            <a:off x="1270987" y="253938"/>
            <a:ext cx="9888245" cy="632988"/>
          </a:xfrm>
        </p:spPr>
        <p:txBody>
          <a:bodyPr/>
          <a:lstStyle/>
          <a:p>
            <a:r>
              <a:rPr lang="en-US" dirty="0">
                <a:latin typeface="Calibri" panose="020F0502020204030204" pitchFamily="34" charset="0"/>
                <a:cs typeface="Calibri" panose="020F0502020204030204" pitchFamily="34" charset="0"/>
              </a:rPr>
              <a:t>Selected zip code detail: 91767 North Pomona, CA</a:t>
            </a:r>
          </a:p>
        </p:txBody>
      </p:sp>
      <p:sp>
        <p:nvSpPr>
          <p:cNvPr id="16" name="Text Placeholder 15">
            <a:extLst>
              <a:ext uri="{FF2B5EF4-FFF2-40B4-BE49-F238E27FC236}">
                <a16:creationId xmlns:a16="http://schemas.microsoft.com/office/drawing/2014/main" id="{DD3060A0-E9F8-4D25-B46C-007381BF6BB7}"/>
              </a:ext>
            </a:extLst>
          </p:cNvPr>
          <p:cNvSpPr>
            <a:spLocks noGrp="1"/>
          </p:cNvSpPr>
          <p:nvPr>
            <p:ph type="body" sz="quarter" idx="21"/>
          </p:nvPr>
        </p:nvSpPr>
        <p:spPr>
          <a:xfrm>
            <a:off x="1150551" y="873405"/>
            <a:ext cx="9770462" cy="463490"/>
          </a:xfrm>
        </p:spPr>
        <p:txBody>
          <a:bodyPr/>
          <a:lstStyle/>
          <a:p>
            <a:pPr>
              <a:spcBef>
                <a:spcPts val="600"/>
              </a:spcBef>
              <a:buSzPct val="70000"/>
            </a:pPr>
            <a:r>
              <a:rPr lang="en-US" sz="2400" dirty="0">
                <a:latin typeface="Calibri" panose="020F0502020204030204" pitchFamily="34" charset="0"/>
                <a:cs typeface="Calibri" panose="020F0502020204030204" pitchFamily="34" charset="0"/>
              </a:rPr>
              <a:t>Total population: 48,068 	2,924 People with a mobility impairment (6.4%)</a:t>
            </a:r>
          </a:p>
          <a:p>
            <a:pPr>
              <a:spcBef>
                <a:spcPts val="600"/>
              </a:spcBef>
              <a:buSzPct val="70000"/>
            </a:pPr>
            <a:endParaRPr lang="en-US" sz="1600" dirty="0"/>
          </a:p>
        </p:txBody>
      </p:sp>
      <p:graphicFrame>
        <p:nvGraphicFramePr>
          <p:cNvPr id="11" name="Table 9">
            <a:extLst>
              <a:ext uri="{FF2B5EF4-FFF2-40B4-BE49-F238E27FC236}">
                <a16:creationId xmlns:a16="http://schemas.microsoft.com/office/drawing/2014/main" id="{EDAE20C6-E8DE-4DB6-A458-D8197F819D1D}"/>
              </a:ext>
            </a:extLst>
          </p:cNvPr>
          <p:cNvGraphicFramePr>
            <a:graphicFrameLocks noGrp="1"/>
          </p:cNvGraphicFramePr>
          <p:nvPr/>
        </p:nvGraphicFramePr>
        <p:xfrm>
          <a:off x="1958559" y="1393605"/>
          <a:ext cx="7955280" cy="1353313"/>
        </p:xfrm>
        <a:graphic>
          <a:graphicData uri="http://schemas.openxmlformats.org/drawingml/2006/table">
            <a:tbl>
              <a:tblPr firstRow="1" bandRow="1">
                <a:tableStyleId>{5940675A-B579-460E-94D1-54222C63F5DA}</a:tableStyleId>
              </a:tblPr>
              <a:tblGrid>
                <a:gridCol w="4186980">
                  <a:extLst>
                    <a:ext uri="{9D8B030D-6E8A-4147-A177-3AD203B41FA5}">
                      <a16:colId xmlns:a16="http://schemas.microsoft.com/office/drawing/2014/main" val="866295546"/>
                    </a:ext>
                  </a:extLst>
                </a:gridCol>
                <a:gridCol w="1498132">
                  <a:extLst>
                    <a:ext uri="{9D8B030D-6E8A-4147-A177-3AD203B41FA5}">
                      <a16:colId xmlns:a16="http://schemas.microsoft.com/office/drawing/2014/main" val="4170966157"/>
                    </a:ext>
                  </a:extLst>
                </a:gridCol>
                <a:gridCol w="1233996">
                  <a:extLst>
                    <a:ext uri="{9D8B030D-6E8A-4147-A177-3AD203B41FA5}">
                      <a16:colId xmlns:a16="http://schemas.microsoft.com/office/drawing/2014/main" val="1725023543"/>
                    </a:ext>
                  </a:extLst>
                </a:gridCol>
                <a:gridCol w="1036172">
                  <a:extLst>
                    <a:ext uri="{9D8B030D-6E8A-4147-A177-3AD203B41FA5}">
                      <a16:colId xmlns:a16="http://schemas.microsoft.com/office/drawing/2014/main" val="3399384435"/>
                    </a:ext>
                  </a:extLst>
                </a:gridCol>
              </a:tblGrid>
              <a:tr h="525751">
                <a:tc>
                  <a:txBody>
                    <a:bodyPr/>
                    <a:lstStyle/>
                    <a:p>
                      <a:pPr algn="ctr"/>
                      <a:endParaRPr lang="en-US" sz="2000"/>
                    </a:p>
                  </a:txBody>
                  <a:tcPr/>
                </a:tc>
                <a:tc>
                  <a:txBody>
                    <a:bodyPr/>
                    <a:lstStyle/>
                    <a:p>
                      <a:pPr algn="ctr"/>
                      <a:r>
                        <a:rPr lang="en-US" sz="2000"/>
                        <a:t>Exam Tables</a:t>
                      </a:r>
                    </a:p>
                  </a:txBody>
                  <a:tcPr/>
                </a:tc>
                <a:tc>
                  <a:txBody>
                    <a:bodyPr/>
                    <a:lstStyle/>
                    <a:p>
                      <a:pPr algn="ctr"/>
                      <a:r>
                        <a:rPr lang="en-US" sz="2000"/>
                        <a:t>Lifts</a:t>
                      </a:r>
                    </a:p>
                  </a:txBody>
                  <a:tcPr/>
                </a:tc>
                <a:tc>
                  <a:txBody>
                    <a:bodyPr/>
                    <a:lstStyle/>
                    <a:p>
                      <a:pPr algn="ctr"/>
                      <a:r>
                        <a:rPr lang="en-US" sz="2000"/>
                        <a:t>Scales</a:t>
                      </a:r>
                    </a:p>
                  </a:txBody>
                  <a:tcPr/>
                </a:tc>
                <a:extLst>
                  <a:ext uri="{0D108BD9-81ED-4DB2-BD59-A6C34878D82A}">
                    <a16:rowId xmlns:a16="http://schemas.microsoft.com/office/drawing/2014/main" val="982841056"/>
                  </a:ext>
                </a:extLst>
              </a:tr>
              <a:tr h="413781">
                <a:tc>
                  <a:txBody>
                    <a:bodyPr/>
                    <a:lstStyle/>
                    <a:p>
                      <a:pPr algn="l"/>
                      <a:r>
                        <a:rPr lang="en-US" sz="2000"/>
                        <a:t>Number of Providers with--</a:t>
                      </a:r>
                    </a:p>
                  </a:txBody>
                  <a:tcPr/>
                </a:tc>
                <a:tc>
                  <a:txBody>
                    <a:bodyPr/>
                    <a:lstStyle/>
                    <a:p>
                      <a:pPr algn="ctr"/>
                      <a:r>
                        <a:rPr lang="en-US" sz="2000"/>
                        <a:t>10</a:t>
                      </a:r>
                    </a:p>
                  </a:txBody>
                  <a:tcPr/>
                </a:tc>
                <a:tc>
                  <a:txBody>
                    <a:bodyPr/>
                    <a:lstStyle/>
                    <a:p>
                      <a:pPr algn="ctr"/>
                      <a:r>
                        <a:rPr lang="en-US" sz="2000"/>
                        <a:t>4</a:t>
                      </a:r>
                    </a:p>
                  </a:txBody>
                  <a:tcPr/>
                </a:tc>
                <a:tc>
                  <a:txBody>
                    <a:bodyPr/>
                    <a:lstStyle/>
                    <a:p>
                      <a:pPr algn="ctr"/>
                      <a:r>
                        <a:rPr lang="en-US" sz="2000"/>
                        <a:t>4</a:t>
                      </a:r>
                    </a:p>
                  </a:txBody>
                  <a:tcPr/>
                </a:tc>
                <a:extLst>
                  <a:ext uri="{0D108BD9-81ED-4DB2-BD59-A6C34878D82A}">
                    <a16:rowId xmlns:a16="http://schemas.microsoft.com/office/drawing/2014/main" val="573786152"/>
                  </a:ext>
                </a:extLst>
              </a:tr>
              <a:tr h="413781">
                <a:tc>
                  <a:txBody>
                    <a:bodyPr/>
                    <a:lstStyle/>
                    <a:p>
                      <a:pPr algn="l"/>
                      <a:r>
                        <a:rPr lang="en-US" sz="2000"/>
                        <a:t>Number of people per provider with--</a:t>
                      </a:r>
                    </a:p>
                  </a:txBody>
                  <a:tcPr/>
                </a:tc>
                <a:tc>
                  <a:txBody>
                    <a:bodyPr/>
                    <a:lstStyle/>
                    <a:p>
                      <a:pPr algn="ctr"/>
                      <a:r>
                        <a:rPr lang="en-US" sz="2000"/>
                        <a:t>292.4</a:t>
                      </a:r>
                    </a:p>
                  </a:txBody>
                  <a:tcPr/>
                </a:tc>
                <a:tc>
                  <a:txBody>
                    <a:bodyPr/>
                    <a:lstStyle/>
                    <a:p>
                      <a:pPr algn="ctr"/>
                      <a:r>
                        <a:rPr lang="en-US" sz="2000"/>
                        <a:t>731</a:t>
                      </a:r>
                    </a:p>
                  </a:txBody>
                  <a:tcPr/>
                </a:tc>
                <a:tc>
                  <a:txBody>
                    <a:bodyPr/>
                    <a:lstStyle/>
                    <a:p>
                      <a:pPr algn="ctr"/>
                      <a:r>
                        <a:rPr lang="en-US" sz="2000"/>
                        <a:t>731</a:t>
                      </a:r>
                    </a:p>
                  </a:txBody>
                  <a:tcPr/>
                </a:tc>
                <a:extLst>
                  <a:ext uri="{0D108BD9-81ED-4DB2-BD59-A6C34878D82A}">
                    <a16:rowId xmlns:a16="http://schemas.microsoft.com/office/drawing/2014/main" val="1935289133"/>
                  </a:ext>
                </a:extLst>
              </a:tr>
            </a:tbl>
          </a:graphicData>
        </a:graphic>
      </p:graphicFrame>
      <p:pic>
        <p:nvPicPr>
          <p:cNvPr id="3" name="Picture 2" descr="This is a pie chart with accompanying statistics showing the racial/ethnic distribution of the population in zip code 91767">
            <a:extLst>
              <a:ext uri="{FF2B5EF4-FFF2-40B4-BE49-F238E27FC236}">
                <a16:creationId xmlns:a16="http://schemas.microsoft.com/office/drawing/2014/main" id="{79B77C34-0872-4BF9-9F63-225E3278E5E5}"/>
              </a:ext>
            </a:extLst>
          </p:cNvPr>
          <p:cNvPicPr>
            <a:picLocks noChangeAspect="1"/>
          </p:cNvPicPr>
          <p:nvPr/>
        </p:nvPicPr>
        <p:blipFill rotWithShape="1">
          <a:blip r:embed="rId2"/>
          <a:srcRect l="2110" r="18742" b="3193"/>
          <a:stretch/>
        </p:blipFill>
        <p:spPr>
          <a:xfrm>
            <a:off x="1562270" y="2965142"/>
            <a:ext cx="8822397" cy="3684182"/>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31B10866-02DF-4CB6-A6DD-B1FDDB6B701B}"/>
              </a:ext>
            </a:extLst>
          </p:cNvPr>
          <p:cNvSpPr txBox="1"/>
          <p:nvPr/>
        </p:nvSpPr>
        <p:spPr>
          <a:xfrm>
            <a:off x="4918219" y="3027279"/>
            <a:ext cx="5566299" cy="369332"/>
          </a:xfrm>
          <a:prstGeom prst="rect">
            <a:avLst/>
          </a:prstGeom>
          <a:noFill/>
        </p:spPr>
        <p:txBody>
          <a:bodyPr wrap="square" rtlCol="0">
            <a:spAutoFit/>
          </a:bodyPr>
          <a:lstStyle/>
          <a:p>
            <a:r>
              <a:rPr lang="en-US" dirty="0">
                <a:solidFill>
                  <a:srgbClr val="C00000"/>
                </a:solidFill>
              </a:rPr>
              <a:t>Median household income: $49,881, Poverty rate: 20.5%</a:t>
            </a:r>
          </a:p>
        </p:txBody>
      </p:sp>
    </p:spTree>
    <p:extLst>
      <p:ext uri="{BB962C8B-B14F-4D97-AF65-F5344CB8AC3E}">
        <p14:creationId xmlns:p14="http://schemas.microsoft.com/office/powerpoint/2010/main" val="106156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A9425A-C8B2-402A-A198-CA82F311A972}"/>
              </a:ext>
            </a:extLst>
          </p:cNvPr>
          <p:cNvSpPr>
            <a:spLocks noGrp="1"/>
          </p:cNvSpPr>
          <p:nvPr>
            <p:ph type="title"/>
          </p:nvPr>
        </p:nvSpPr>
        <p:spPr>
          <a:xfrm>
            <a:off x="1342009" y="253938"/>
            <a:ext cx="9284563" cy="632988"/>
          </a:xfrm>
        </p:spPr>
        <p:txBody>
          <a:bodyPr/>
          <a:lstStyle/>
          <a:p>
            <a:r>
              <a:rPr lang="en-US" dirty="0">
                <a:latin typeface="Calibri" panose="020F0502020204030204" pitchFamily="34" charset="0"/>
                <a:cs typeface="Calibri" panose="020F0502020204030204" pitchFamily="34" charset="0"/>
              </a:rPr>
              <a:t>Selected zip code detail: 90007 Los Angeles, CA</a:t>
            </a:r>
          </a:p>
        </p:txBody>
      </p:sp>
      <p:sp>
        <p:nvSpPr>
          <p:cNvPr id="18" name="Text Placeholder 17">
            <a:extLst>
              <a:ext uri="{FF2B5EF4-FFF2-40B4-BE49-F238E27FC236}">
                <a16:creationId xmlns:a16="http://schemas.microsoft.com/office/drawing/2014/main" id="{F345DEFB-914B-4F0A-A86F-5F4A84E0FBD4}"/>
              </a:ext>
            </a:extLst>
          </p:cNvPr>
          <p:cNvSpPr>
            <a:spLocks noGrp="1"/>
          </p:cNvSpPr>
          <p:nvPr>
            <p:ph type="body" sz="quarter" idx="23"/>
          </p:nvPr>
        </p:nvSpPr>
        <p:spPr>
          <a:xfrm>
            <a:off x="1446542" y="829722"/>
            <a:ext cx="9658233" cy="487781"/>
          </a:xfrm>
        </p:spPr>
        <p:txBody>
          <a:bodyPr/>
          <a:lstStyle/>
          <a:p>
            <a:pPr>
              <a:spcBef>
                <a:spcPts val="600"/>
              </a:spcBef>
              <a:buSzPct val="70000"/>
            </a:pPr>
            <a:r>
              <a:rPr lang="en-US" sz="2400" dirty="0">
                <a:latin typeface="Calibri" panose="020F0502020204030204" pitchFamily="34" charset="0"/>
                <a:cs typeface="Calibri" panose="020F0502020204030204" pitchFamily="34" charset="0"/>
              </a:rPr>
              <a:t>Total population: 40,920	2,028 People with a mobility impairment (5%) </a:t>
            </a:r>
          </a:p>
        </p:txBody>
      </p:sp>
      <p:graphicFrame>
        <p:nvGraphicFramePr>
          <p:cNvPr id="12" name="Table 9">
            <a:extLst>
              <a:ext uri="{FF2B5EF4-FFF2-40B4-BE49-F238E27FC236}">
                <a16:creationId xmlns:a16="http://schemas.microsoft.com/office/drawing/2014/main" id="{4F6B64FC-0CE4-4EC7-B59E-CBEA81D8294E}"/>
              </a:ext>
            </a:extLst>
          </p:cNvPr>
          <p:cNvGraphicFramePr>
            <a:graphicFrameLocks noGrp="1"/>
          </p:cNvGraphicFramePr>
          <p:nvPr/>
        </p:nvGraphicFramePr>
        <p:xfrm>
          <a:off x="2068495" y="1427747"/>
          <a:ext cx="7963269" cy="1324214"/>
        </p:xfrm>
        <a:graphic>
          <a:graphicData uri="http://schemas.openxmlformats.org/drawingml/2006/table">
            <a:tbl>
              <a:tblPr firstRow="1" bandRow="1">
                <a:tableStyleId>{5940675A-B579-460E-94D1-54222C63F5DA}</a:tableStyleId>
              </a:tblPr>
              <a:tblGrid>
                <a:gridCol w="4191195">
                  <a:extLst>
                    <a:ext uri="{9D8B030D-6E8A-4147-A177-3AD203B41FA5}">
                      <a16:colId xmlns:a16="http://schemas.microsoft.com/office/drawing/2014/main" val="866295546"/>
                    </a:ext>
                  </a:extLst>
                </a:gridCol>
                <a:gridCol w="1490513">
                  <a:extLst>
                    <a:ext uri="{9D8B030D-6E8A-4147-A177-3AD203B41FA5}">
                      <a16:colId xmlns:a16="http://schemas.microsoft.com/office/drawing/2014/main" val="4170966157"/>
                    </a:ext>
                  </a:extLst>
                </a:gridCol>
                <a:gridCol w="1198485">
                  <a:extLst>
                    <a:ext uri="{9D8B030D-6E8A-4147-A177-3AD203B41FA5}">
                      <a16:colId xmlns:a16="http://schemas.microsoft.com/office/drawing/2014/main" val="1725023543"/>
                    </a:ext>
                  </a:extLst>
                </a:gridCol>
                <a:gridCol w="1083076">
                  <a:extLst>
                    <a:ext uri="{9D8B030D-6E8A-4147-A177-3AD203B41FA5}">
                      <a16:colId xmlns:a16="http://schemas.microsoft.com/office/drawing/2014/main" val="3399384435"/>
                    </a:ext>
                  </a:extLst>
                </a:gridCol>
              </a:tblGrid>
              <a:tr h="531734">
                <a:tc>
                  <a:txBody>
                    <a:bodyPr/>
                    <a:lstStyle/>
                    <a:p>
                      <a:pPr algn="ctr"/>
                      <a:endParaRPr lang="en-US" sz="2000"/>
                    </a:p>
                  </a:txBody>
                  <a:tcPr/>
                </a:tc>
                <a:tc>
                  <a:txBody>
                    <a:bodyPr/>
                    <a:lstStyle/>
                    <a:p>
                      <a:pPr algn="ctr"/>
                      <a:r>
                        <a:rPr lang="en-US" sz="2000"/>
                        <a:t>Exam Tables</a:t>
                      </a:r>
                    </a:p>
                  </a:txBody>
                  <a:tcPr/>
                </a:tc>
                <a:tc>
                  <a:txBody>
                    <a:bodyPr/>
                    <a:lstStyle/>
                    <a:p>
                      <a:pPr algn="ctr"/>
                      <a:r>
                        <a:rPr lang="en-US" sz="2000"/>
                        <a:t>Lifts</a:t>
                      </a:r>
                    </a:p>
                  </a:txBody>
                  <a:tcPr/>
                </a:tc>
                <a:tc>
                  <a:txBody>
                    <a:bodyPr/>
                    <a:lstStyle/>
                    <a:p>
                      <a:pPr algn="ctr"/>
                      <a:r>
                        <a:rPr lang="en-US" sz="2000"/>
                        <a:t>Scales</a:t>
                      </a:r>
                    </a:p>
                  </a:txBody>
                  <a:tcPr/>
                </a:tc>
                <a:extLst>
                  <a:ext uri="{0D108BD9-81ED-4DB2-BD59-A6C34878D82A}">
                    <a16:rowId xmlns:a16="http://schemas.microsoft.com/office/drawing/2014/main" val="982841056"/>
                  </a:ext>
                </a:extLst>
              </a:tr>
              <a:tr h="365760">
                <a:tc>
                  <a:txBody>
                    <a:bodyPr/>
                    <a:lstStyle/>
                    <a:p>
                      <a:pPr algn="l"/>
                      <a:r>
                        <a:rPr lang="en-US" sz="2000"/>
                        <a:t>Number of Providers with--</a:t>
                      </a:r>
                    </a:p>
                  </a:txBody>
                  <a:tcPr/>
                </a:tc>
                <a:tc>
                  <a:txBody>
                    <a:bodyPr/>
                    <a:lstStyle/>
                    <a:p>
                      <a:pPr algn="ctr"/>
                      <a:r>
                        <a:rPr lang="en-US" sz="2000"/>
                        <a:t>2</a:t>
                      </a:r>
                    </a:p>
                  </a:txBody>
                  <a:tcPr/>
                </a:tc>
                <a:tc>
                  <a:txBody>
                    <a:bodyPr/>
                    <a:lstStyle/>
                    <a:p>
                      <a:pPr algn="ctr"/>
                      <a:r>
                        <a:rPr lang="en-US" sz="2000"/>
                        <a:t>0</a:t>
                      </a:r>
                    </a:p>
                  </a:txBody>
                  <a:tcPr/>
                </a:tc>
                <a:tc>
                  <a:txBody>
                    <a:bodyPr/>
                    <a:lstStyle/>
                    <a:p>
                      <a:pPr algn="ctr"/>
                      <a:r>
                        <a:rPr lang="en-US" sz="2000"/>
                        <a:t>1</a:t>
                      </a:r>
                    </a:p>
                  </a:txBody>
                  <a:tcPr/>
                </a:tc>
                <a:extLst>
                  <a:ext uri="{0D108BD9-81ED-4DB2-BD59-A6C34878D82A}">
                    <a16:rowId xmlns:a16="http://schemas.microsoft.com/office/drawing/2014/main" val="573786152"/>
                  </a:ext>
                </a:extLst>
              </a:tr>
              <a:tr h="365760">
                <a:tc>
                  <a:txBody>
                    <a:bodyPr/>
                    <a:lstStyle/>
                    <a:p>
                      <a:pPr algn="l"/>
                      <a:r>
                        <a:rPr lang="en-US" sz="2000"/>
                        <a:t>Number of people per provider with--</a:t>
                      </a:r>
                    </a:p>
                  </a:txBody>
                  <a:tcPr/>
                </a:tc>
                <a:tc>
                  <a:txBody>
                    <a:bodyPr/>
                    <a:lstStyle/>
                    <a:p>
                      <a:pPr algn="ctr"/>
                      <a:r>
                        <a:rPr lang="en-US" sz="2000"/>
                        <a:t>1,014</a:t>
                      </a:r>
                    </a:p>
                  </a:txBody>
                  <a:tcPr/>
                </a:tc>
                <a:tc>
                  <a:txBody>
                    <a:bodyPr/>
                    <a:lstStyle/>
                    <a:p>
                      <a:pPr algn="ctr"/>
                      <a:r>
                        <a:rPr lang="en-US" sz="2000"/>
                        <a:t>NA</a:t>
                      </a:r>
                    </a:p>
                  </a:txBody>
                  <a:tcPr/>
                </a:tc>
                <a:tc>
                  <a:txBody>
                    <a:bodyPr/>
                    <a:lstStyle/>
                    <a:p>
                      <a:pPr algn="ctr"/>
                      <a:r>
                        <a:rPr lang="en-US" sz="2000"/>
                        <a:t>2,028</a:t>
                      </a:r>
                    </a:p>
                  </a:txBody>
                  <a:tcPr/>
                </a:tc>
                <a:extLst>
                  <a:ext uri="{0D108BD9-81ED-4DB2-BD59-A6C34878D82A}">
                    <a16:rowId xmlns:a16="http://schemas.microsoft.com/office/drawing/2014/main" val="1935289133"/>
                  </a:ext>
                </a:extLst>
              </a:tr>
            </a:tbl>
          </a:graphicData>
        </a:graphic>
      </p:graphicFrame>
      <p:pic>
        <p:nvPicPr>
          <p:cNvPr id="5" name="Picture 4" descr="This is a pie chart with accompanying statistics showing the racial/ethnic distribution of zip code 90007">
            <a:extLst>
              <a:ext uri="{FF2B5EF4-FFF2-40B4-BE49-F238E27FC236}">
                <a16:creationId xmlns:a16="http://schemas.microsoft.com/office/drawing/2014/main" id="{65B2908B-B8F3-46BE-9295-B3DFF366176F}"/>
              </a:ext>
            </a:extLst>
          </p:cNvPr>
          <p:cNvPicPr>
            <a:picLocks noChangeAspect="1"/>
          </p:cNvPicPr>
          <p:nvPr/>
        </p:nvPicPr>
        <p:blipFill rotWithShape="1">
          <a:blip r:embed="rId2"/>
          <a:srcRect l="1110" r="17568"/>
          <a:stretch/>
        </p:blipFill>
        <p:spPr>
          <a:xfrm>
            <a:off x="1740927" y="3049917"/>
            <a:ext cx="8742341" cy="3566160"/>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4B04A5B6-1906-4857-BCD3-FDEBB5249A75}"/>
              </a:ext>
            </a:extLst>
          </p:cNvPr>
          <p:cNvSpPr txBox="1"/>
          <p:nvPr/>
        </p:nvSpPr>
        <p:spPr>
          <a:xfrm>
            <a:off x="5095777" y="3059668"/>
            <a:ext cx="5495279" cy="369332"/>
          </a:xfrm>
          <a:prstGeom prst="rect">
            <a:avLst/>
          </a:prstGeom>
          <a:noFill/>
        </p:spPr>
        <p:txBody>
          <a:bodyPr wrap="square" rtlCol="0">
            <a:spAutoFit/>
          </a:bodyPr>
          <a:lstStyle/>
          <a:p>
            <a:r>
              <a:rPr lang="en-US">
                <a:solidFill>
                  <a:srgbClr val="C00000"/>
                </a:solidFill>
              </a:rPr>
              <a:t>Median Household Income: $22,420, Poverty rate: 48.5%</a:t>
            </a:r>
          </a:p>
        </p:txBody>
      </p:sp>
    </p:spTree>
    <p:extLst>
      <p:ext uri="{BB962C8B-B14F-4D97-AF65-F5344CB8AC3E}">
        <p14:creationId xmlns:p14="http://schemas.microsoft.com/office/powerpoint/2010/main" val="229867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0CB4-76E2-4120-B98D-26E64AE2C27C}"/>
              </a:ext>
            </a:extLst>
          </p:cNvPr>
          <p:cNvSpPr>
            <a:spLocks noGrp="1"/>
          </p:cNvSpPr>
          <p:nvPr>
            <p:ph type="title"/>
          </p:nvPr>
        </p:nvSpPr>
        <p:spPr>
          <a:xfrm>
            <a:off x="609600" y="141402"/>
            <a:ext cx="10972800" cy="801278"/>
          </a:xfrm>
        </p:spPr>
        <p:txBody>
          <a:bodyPr>
            <a:normAutofit/>
          </a:bodyPr>
          <a:lstStyle/>
          <a:p>
            <a:r>
              <a:rPr lang="en-US" sz="4000" dirty="0">
                <a:solidFill>
                  <a:srgbClr val="CC3333"/>
                </a:solidFill>
              </a:rPr>
              <a:t>Key Insights from Mapping Accessible Offices</a:t>
            </a:r>
          </a:p>
        </p:txBody>
      </p:sp>
      <p:sp>
        <p:nvSpPr>
          <p:cNvPr id="3" name="Content Placeholder 2">
            <a:extLst>
              <a:ext uri="{FF2B5EF4-FFF2-40B4-BE49-F238E27FC236}">
                <a16:creationId xmlns:a16="http://schemas.microsoft.com/office/drawing/2014/main" id="{50F4872B-AF45-49BC-9851-A6D7B7590FD0}"/>
              </a:ext>
            </a:extLst>
          </p:cNvPr>
          <p:cNvSpPr>
            <a:spLocks noGrp="1"/>
          </p:cNvSpPr>
          <p:nvPr>
            <p:ph idx="1"/>
          </p:nvPr>
        </p:nvSpPr>
        <p:spPr>
          <a:xfrm>
            <a:off x="609600" y="1093512"/>
            <a:ext cx="10972800" cy="5335572"/>
          </a:xfrm>
        </p:spPr>
        <p:txBody>
          <a:bodyPr>
            <a:normAutofit/>
          </a:bodyPr>
          <a:lstStyle/>
          <a:p>
            <a:pPr marL="457200" indent="-457200">
              <a:lnSpc>
                <a:spcPct val="100000"/>
              </a:lnSpc>
              <a:spcBef>
                <a:spcPts val="0"/>
              </a:spcBef>
              <a:spcAft>
                <a:spcPts val="1000"/>
              </a:spcAft>
              <a:buClr>
                <a:srgbClr val="CC3333"/>
              </a:buClr>
              <a:buFont typeface="+mj-lt"/>
              <a:buAutoNum type="arabicParenR"/>
            </a:pPr>
            <a:r>
              <a:rPr lang="en-US" sz="2400" dirty="0"/>
              <a:t>Medicaid participants with mobility impairments in the northern geographically large zip codes do not have medical practices with accessible equipment nearby</a:t>
            </a:r>
          </a:p>
          <a:p>
            <a:pPr marL="457200" indent="-457200">
              <a:lnSpc>
                <a:spcPct val="100000"/>
              </a:lnSpc>
              <a:spcBef>
                <a:spcPts val="0"/>
              </a:spcBef>
              <a:spcAft>
                <a:spcPts val="1000"/>
              </a:spcAft>
              <a:buClr>
                <a:srgbClr val="CC3333"/>
              </a:buClr>
              <a:buFont typeface="+mj-lt"/>
              <a:buAutoNum type="arabicParenR"/>
            </a:pPr>
            <a:r>
              <a:rPr lang="en-US" sz="2400" dirty="0"/>
              <a:t>Many practices in the dense urban area lack accessible equipment, although travel to an accessible practice may be more feasible</a:t>
            </a:r>
          </a:p>
          <a:p>
            <a:pPr marL="457200" indent="-457200">
              <a:lnSpc>
                <a:spcPct val="100000"/>
              </a:lnSpc>
              <a:spcBef>
                <a:spcPts val="0"/>
              </a:spcBef>
              <a:spcAft>
                <a:spcPts val="1000"/>
              </a:spcAft>
              <a:buClr>
                <a:srgbClr val="CC3333"/>
              </a:buClr>
              <a:buFont typeface="+mj-lt"/>
              <a:buAutoNum type="arabicParenR"/>
            </a:pPr>
            <a:r>
              <a:rPr lang="en-US" sz="2400" dirty="0"/>
              <a:t>The number of people with mobility impairments per practice with accessible equipment implies that patients may have only one or two nearby choices; choice may be reduced if the nearby provider with equipment does not belong to the patient’s Medicaid plan</a:t>
            </a:r>
          </a:p>
          <a:p>
            <a:pPr marL="457200" indent="-457200">
              <a:lnSpc>
                <a:spcPct val="100000"/>
              </a:lnSpc>
              <a:spcBef>
                <a:spcPts val="0"/>
              </a:spcBef>
              <a:spcAft>
                <a:spcPts val="1000"/>
              </a:spcAft>
              <a:buClr>
                <a:srgbClr val="CC3333"/>
              </a:buClr>
              <a:buFont typeface="+mj-lt"/>
              <a:buAutoNum type="arabicParenR"/>
            </a:pPr>
            <a:r>
              <a:rPr lang="en-US" sz="2400" dirty="0"/>
              <a:t>The profiles of the highlighted zip codes raise questions regarding whether, among Medicaid participants, there are ethnic and racial disparities in the accessibility characteristics of the medical practices most likely to serve them—with greater implications for the quality of care received </a:t>
            </a:r>
          </a:p>
        </p:txBody>
      </p:sp>
    </p:spTree>
    <p:extLst>
      <p:ext uri="{BB962C8B-B14F-4D97-AF65-F5344CB8AC3E}">
        <p14:creationId xmlns:p14="http://schemas.microsoft.com/office/powerpoint/2010/main" val="124461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F8FB-E6B0-42F9-8551-10521CD7F767}"/>
              </a:ext>
            </a:extLst>
          </p:cNvPr>
          <p:cNvSpPr>
            <a:spLocks noGrp="1"/>
          </p:cNvSpPr>
          <p:nvPr>
            <p:ph type="title"/>
          </p:nvPr>
        </p:nvSpPr>
        <p:spPr>
          <a:xfrm>
            <a:off x="3638145" y="274638"/>
            <a:ext cx="4455268" cy="1143000"/>
          </a:xfrm>
        </p:spPr>
        <p:txBody>
          <a:bodyPr/>
          <a:lstStyle/>
          <a:p>
            <a:r>
              <a:rPr lang="en-US" dirty="0">
                <a:solidFill>
                  <a:srgbClr val="CC3333"/>
                </a:solidFill>
              </a:rPr>
              <a:t>Part III</a:t>
            </a:r>
          </a:p>
        </p:txBody>
      </p:sp>
      <p:pic>
        <p:nvPicPr>
          <p:cNvPr id="6" name="Picture 5" descr="A picture of a traditional inaccessible doctor office weight scale&#10;&#10;">
            <a:extLst>
              <a:ext uri="{FF2B5EF4-FFF2-40B4-BE49-F238E27FC236}">
                <a16:creationId xmlns:a16="http://schemas.microsoft.com/office/drawing/2014/main" id="{CCC21F28-0C67-44E2-A25E-0134A3836977}"/>
              </a:ext>
            </a:extLst>
          </p:cNvPr>
          <p:cNvPicPr>
            <a:picLocks noChangeAspect="1"/>
          </p:cNvPicPr>
          <p:nvPr/>
        </p:nvPicPr>
        <p:blipFill>
          <a:blip r:embed="rId2"/>
          <a:stretch>
            <a:fillRect/>
          </a:stretch>
        </p:blipFill>
        <p:spPr>
          <a:xfrm>
            <a:off x="508446" y="1564849"/>
            <a:ext cx="3808429" cy="3808429"/>
          </a:xfrm>
          <a:prstGeom prst="rect">
            <a:avLst/>
          </a:prstGeom>
        </p:spPr>
      </p:pic>
      <p:pic>
        <p:nvPicPr>
          <p:cNvPr id="8" name="Picture 7" descr="A picture of an accessible weight scale&#10;&#10;">
            <a:extLst>
              <a:ext uri="{FF2B5EF4-FFF2-40B4-BE49-F238E27FC236}">
                <a16:creationId xmlns:a16="http://schemas.microsoft.com/office/drawing/2014/main" id="{346589A5-E2B8-47FF-B596-106F22EE4416}"/>
              </a:ext>
            </a:extLst>
          </p:cNvPr>
          <p:cNvPicPr>
            <a:picLocks noChangeAspect="1"/>
          </p:cNvPicPr>
          <p:nvPr/>
        </p:nvPicPr>
        <p:blipFill>
          <a:blip r:embed="rId3"/>
          <a:stretch>
            <a:fillRect/>
          </a:stretch>
        </p:blipFill>
        <p:spPr>
          <a:xfrm>
            <a:off x="8290795" y="1564849"/>
            <a:ext cx="3392759" cy="3808429"/>
          </a:xfrm>
          <a:prstGeom prst="rect">
            <a:avLst/>
          </a:prstGeom>
        </p:spPr>
      </p:pic>
      <p:sp>
        <p:nvSpPr>
          <p:cNvPr id="3" name="Content Placeholder 2">
            <a:extLst>
              <a:ext uri="{FF2B5EF4-FFF2-40B4-BE49-F238E27FC236}">
                <a16:creationId xmlns:a16="http://schemas.microsoft.com/office/drawing/2014/main" id="{369A5620-61E4-4191-9664-35DC8DF4A35B}"/>
              </a:ext>
            </a:extLst>
          </p:cNvPr>
          <p:cNvSpPr>
            <a:spLocks noGrp="1"/>
          </p:cNvSpPr>
          <p:nvPr>
            <p:ph idx="1"/>
          </p:nvPr>
        </p:nvSpPr>
        <p:spPr>
          <a:xfrm>
            <a:off x="3525021" y="1958419"/>
            <a:ext cx="5571843" cy="1839858"/>
          </a:xfrm>
        </p:spPr>
        <p:txBody>
          <a:bodyPr>
            <a:normAutofit/>
          </a:bodyPr>
          <a:lstStyle/>
          <a:p>
            <a:r>
              <a:rPr lang="en-US" dirty="0"/>
              <a:t>The measurement of medical care access in the context of larger health policy</a:t>
            </a:r>
          </a:p>
        </p:txBody>
      </p:sp>
      <p:sp>
        <p:nvSpPr>
          <p:cNvPr id="4" name="Rectangle: Rounded Corners 3">
            <a:extLst>
              <a:ext uri="{FF2B5EF4-FFF2-40B4-BE49-F238E27FC236}">
                <a16:creationId xmlns:a16="http://schemas.microsoft.com/office/drawing/2014/main" id="{5F22B001-220D-478E-927C-9148E2671024}"/>
              </a:ext>
              <a:ext uri="{C183D7F6-B498-43B3-948B-1728B52AA6E4}">
                <adec:decorative xmlns:adec="http://schemas.microsoft.com/office/drawing/2017/decorative" val="1"/>
              </a:ext>
            </a:extLst>
          </p:cNvPr>
          <p:cNvSpPr/>
          <p:nvPr/>
        </p:nvSpPr>
        <p:spPr>
          <a:xfrm>
            <a:off x="4883285" y="476653"/>
            <a:ext cx="2023353" cy="758758"/>
          </a:xfrm>
          <a:prstGeom prst="roundRect">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46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6B4E8-14B3-44CD-875A-6A0C5E5E29D3}"/>
              </a:ext>
            </a:extLst>
          </p:cNvPr>
          <p:cNvSpPr>
            <a:spLocks noGrp="1"/>
          </p:cNvSpPr>
          <p:nvPr>
            <p:ph idx="1"/>
          </p:nvPr>
        </p:nvSpPr>
        <p:spPr>
          <a:xfrm>
            <a:off x="399494" y="809625"/>
            <a:ext cx="11393011" cy="5853925"/>
          </a:xfrm>
        </p:spPr>
        <p:txBody>
          <a:bodyPr>
            <a:normAutofit fontScale="92500" lnSpcReduction="20000"/>
          </a:bodyPr>
          <a:lstStyle/>
          <a:p>
            <a:pPr marL="0" indent="0">
              <a:buNone/>
            </a:pPr>
            <a:r>
              <a:rPr lang="en-US" sz="2600" b="1" dirty="0">
                <a:solidFill>
                  <a:srgbClr val="CC3333"/>
                </a:solidFill>
              </a:rPr>
              <a:t>Part I</a:t>
            </a:r>
          </a:p>
          <a:p>
            <a:pPr lvl="1">
              <a:buFont typeface="Arial" panose="020B0604020202020204" pitchFamily="34" charset="0"/>
              <a:buChar char="•"/>
            </a:pPr>
            <a:r>
              <a:rPr lang="en-US" sz="2600" dirty="0"/>
              <a:t>Why does accessibility and geographic location matter?</a:t>
            </a:r>
          </a:p>
          <a:p>
            <a:pPr lvl="1">
              <a:buFont typeface="Arial" panose="020B0604020202020204" pitchFamily="34" charset="0"/>
              <a:buChar char="•"/>
            </a:pPr>
            <a:r>
              <a:rPr lang="en-US" sz="2600" dirty="0"/>
              <a:t>Review research and data documenting access barriers</a:t>
            </a:r>
          </a:p>
          <a:p>
            <a:pPr lvl="1">
              <a:buFont typeface="Arial" panose="020B0604020202020204" pitchFamily="34" charset="0"/>
              <a:buChar char="•"/>
            </a:pPr>
            <a:r>
              <a:rPr lang="en-US" sz="2600" dirty="0"/>
              <a:t>Describe legal requirements for health care setting access</a:t>
            </a:r>
          </a:p>
          <a:p>
            <a:pPr marL="457200" lvl="1" indent="0">
              <a:buNone/>
            </a:pPr>
            <a:endParaRPr lang="en-US" sz="2400" dirty="0"/>
          </a:p>
          <a:p>
            <a:pPr marL="57150" indent="0">
              <a:spcBef>
                <a:spcPts val="24"/>
              </a:spcBef>
              <a:buNone/>
            </a:pPr>
            <a:r>
              <a:rPr lang="en-US" sz="2800" b="1" dirty="0">
                <a:solidFill>
                  <a:srgbClr val="CC3333"/>
                </a:solidFill>
              </a:rPr>
              <a:t>		  </a:t>
            </a:r>
            <a:r>
              <a:rPr lang="en-US" sz="2600" b="1" dirty="0">
                <a:solidFill>
                  <a:srgbClr val="CC3333"/>
                </a:solidFill>
              </a:rPr>
              <a:t>Part II</a:t>
            </a:r>
          </a:p>
          <a:p>
            <a:pPr lvl="3">
              <a:buFont typeface="Arial" panose="020B0604020202020204" pitchFamily="34" charset="0"/>
              <a:buChar char="•"/>
            </a:pPr>
            <a:r>
              <a:rPr lang="en-US" sz="2600" dirty="0"/>
              <a:t>Describe a feasible method for measuring primary care office</a:t>
            </a:r>
            <a:br>
              <a:rPr lang="en-US" sz="2600" dirty="0"/>
            </a:br>
            <a:r>
              <a:rPr lang="en-US" sz="2600" dirty="0"/>
              <a:t>accessibility across a region</a:t>
            </a:r>
          </a:p>
          <a:p>
            <a:pPr lvl="3">
              <a:buFont typeface="Arial" panose="020B0604020202020204" pitchFamily="34" charset="0"/>
              <a:buChar char="•"/>
            </a:pPr>
            <a:r>
              <a:rPr lang="en-US" sz="2600" dirty="0"/>
              <a:t>Present a tool based upon ADA architectural standards to assess</a:t>
            </a:r>
            <a:br>
              <a:rPr lang="en-US" sz="2600" dirty="0"/>
            </a:br>
            <a:r>
              <a:rPr lang="en-US" sz="2600" dirty="0"/>
              <a:t>accessibility</a:t>
            </a:r>
          </a:p>
          <a:p>
            <a:pPr lvl="3">
              <a:buFont typeface="Arial" panose="020B0604020202020204" pitchFamily="34" charset="0"/>
              <a:buChar char="•"/>
            </a:pPr>
            <a:r>
              <a:rPr lang="en-US" sz="2600" dirty="0"/>
              <a:t>Show use of geographic and census data to evaluate the match</a:t>
            </a:r>
            <a:br>
              <a:rPr lang="en-US" sz="2600" dirty="0"/>
            </a:br>
            <a:r>
              <a:rPr lang="en-US" sz="2600" dirty="0"/>
              <a:t>of accessible offices to number of potential users</a:t>
            </a:r>
          </a:p>
          <a:p>
            <a:pPr lvl="3">
              <a:buFont typeface="Arial" panose="020B0604020202020204" pitchFamily="34" charset="0"/>
              <a:buChar char="•"/>
            </a:pPr>
            <a:r>
              <a:rPr lang="en-US" sz="2600" dirty="0"/>
              <a:t>Provide an example of data analysis combining access</a:t>
            </a:r>
            <a:br>
              <a:rPr lang="en-US" sz="2600" dirty="0"/>
            </a:br>
            <a:r>
              <a:rPr lang="en-US" sz="2600" dirty="0"/>
              <a:t>characteristics and geographic location</a:t>
            </a:r>
            <a:endParaRPr lang="en-US" sz="2600" b="1" dirty="0"/>
          </a:p>
          <a:p>
            <a:pPr marL="57150" indent="0">
              <a:buNone/>
            </a:pPr>
            <a:r>
              <a:rPr lang="en-US" sz="2400" b="1" dirty="0">
                <a:solidFill>
                  <a:srgbClr val="CC3333"/>
                </a:solidFill>
              </a:rPr>
              <a:t>							</a:t>
            </a:r>
            <a:endParaRPr lang="en-US" sz="2400" b="1" dirty="0">
              <a:solidFill>
                <a:schemeClr val="bg1"/>
              </a:solidFill>
            </a:endParaRPr>
          </a:p>
          <a:p>
            <a:pPr marL="3200400" lvl="7" indent="0">
              <a:buNone/>
            </a:pPr>
            <a:r>
              <a:rPr lang="en-US" sz="2600" b="1" dirty="0">
                <a:solidFill>
                  <a:srgbClr val="CC3333"/>
                </a:solidFill>
              </a:rPr>
              <a:t>	Part III</a:t>
            </a:r>
            <a:endParaRPr lang="en-US" sz="2600" dirty="0">
              <a:solidFill>
                <a:srgbClr val="CC3333"/>
              </a:solidFill>
            </a:endParaRPr>
          </a:p>
          <a:p>
            <a:pPr lvl="8" algn="ctr"/>
            <a:r>
              <a:rPr lang="en-US" sz="2600" dirty="0"/>
              <a:t>Policy applications for these methods and analyses</a:t>
            </a:r>
          </a:p>
          <a:p>
            <a:pPr lvl="1">
              <a:buFont typeface="Arial" panose="020B0604020202020204" pitchFamily="34" charset="0"/>
              <a:buChar char="•"/>
            </a:pPr>
            <a:endParaRPr lang="en-US" sz="2400" dirty="0"/>
          </a:p>
        </p:txBody>
      </p:sp>
      <p:sp>
        <p:nvSpPr>
          <p:cNvPr id="7" name="Rectangle: Rounded Corners 6">
            <a:extLst>
              <a:ext uri="{FF2B5EF4-FFF2-40B4-BE49-F238E27FC236}">
                <a16:creationId xmlns:a16="http://schemas.microsoft.com/office/drawing/2014/main" id="{5F0D0743-79DA-4CFB-993E-B5B219B7FE8E}"/>
              </a:ext>
              <a:ext uri="{C183D7F6-B498-43B3-948B-1728B52AA6E4}">
                <adec:decorative xmlns:adec="http://schemas.microsoft.com/office/drawing/2017/decorative" val="1"/>
              </a:ext>
            </a:extLst>
          </p:cNvPr>
          <p:cNvSpPr/>
          <p:nvPr/>
        </p:nvSpPr>
        <p:spPr>
          <a:xfrm>
            <a:off x="4114800" y="5786481"/>
            <a:ext cx="7572375" cy="910451"/>
          </a:xfrm>
          <a:prstGeom prst="roundRect">
            <a:avLst/>
          </a:prstGeom>
          <a:noFill/>
          <a:ln w="254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48F3FC1-2281-4F82-9BBA-AB765A5511EE}"/>
              </a:ext>
              <a:ext uri="{C183D7F6-B498-43B3-948B-1728B52AA6E4}">
                <adec:decorative xmlns:adec="http://schemas.microsoft.com/office/drawing/2017/decorative" val="1"/>
              </a:ext>
            </a:extLst>
          </p:cNvPr>
          <p:cNvSpPr/>
          <p:nvPr/>
        </p:nvSpPr>
        <p:spPr>
          <a:xfrm>
            <a:off x="1343025" y="2505075"/>
            <a:ext cx="8791575" cy="3176632"/>
          </a:xfrm>
          <a:prstGeom prst="roundRect">
            <a:avLst/>
          </a:prstGeom>
          <a:noFill/>
          <a:ln w="254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A60B903-5B0B-419C-976B-E466C9132EEF}"/>
              </a:ext>
              <a:ext uri="{C183D7F6-B498-43B3-948B-1728B52AA6E4}">
                <adec:decorative xmlns:adec="http://schemas.microsoft.com/office/drawing/2017/decorative" val="1"/>
              </a:ext>
            </a:extLst>
          </p:cNvPr>
          <p:cNvSpPr/>
          <p:nvPr/>
        </p:nvSpPr>
        <p:spPr>
          <a:xfrm>
            <a:off x="399494" y="809625"/>
            <a:ext cx="8058706" cy="1533525"/>
          </a:xfrm>
          <a:prstGeom prst="roundRect">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C593A-36EC-41A9-81B3-CAE3463C8A32}"/>
              </a:ext>
            </a:extLst>
          </p:cNvPr>
          <p:cNvSpPr>
            <a:spLocks noGrp="1"/>
          </p:cNvSpPr>
          <p:nvPr>
            <p:ph type="title"/>
          </p:nvPr>
        </p:nvSpPr>
        <p:spPr>
          <a:xfrm>
            <a:off x="609600" y="137300"/>
            <a:ext cx="10972800" cy="780697"/>
          </a:xfrm>
        </p:spPr>
        <p:txBody>
          <a:bodyPr>
            <a:normAutofit/>
          </a:bodyPr>
          <a:lstStyle/>
          <a:p>
            <a:r>
              <a:rPr lang="en-US" sz="4200" dirty="0">
                <a:solidFill>
                  <a:srgbClr val="CC3333"/>
                </a:solidFill>
              </a:rPr>
              <a:t>Presentation Overview</a:t>
            </a:r>
          </a:p>
        </p:txBody>
      </p:sp>
    </p:spTree>
    <p:extLst>
      <p:ext uri="{BB962C8B-B14F-4D97-AF65-F5344CB8AC3E}">
        <p14:creationId xmlns:p14="http://schemas.microsoft.com/office/powerpoint/2010/main" val="73389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874-E292-45CC-8814-72A708C0CA0A}"/>
              </a:ext>
            </a:extLst>
          </p:cNvPr>
          <p:cNvSpPr>
            <a:spLocks noGrp="1"/>
          </p:cNvSpPr>
          <p:nvPr>
            <p:ph type="title"/>
          </p:nvPr>
        </p:nvSpPr>
        <p:spPr/>
        <p:txBody>
          <a:bodyPr>
            <a:normAutofit/>
          </a:bodyPr>
          <a:lstStyle/>
          <a:p>
            <a:r>
              <a:rPr lang="en-US" sz="4000" dirty="0">
                <a:solidFill>
                  <a:srgbClr val="CC3333"/>
                </a:solidFill>
                <a:cs typeface="Calibri"/>
              </a:rPr>
              <a:t>I. What is Happening Across US</a:t>
            </a:r>
            <a:endParaRPr lang="en-US" sz="4000" dirty="0">
              <a:solidFill>
                <a:srgbClr val="CC3333"/>
              </a:solidFill>
            </a:endParaRPr>
          </a:p>
        </p:txBody>
      </p:sp>
      <p:sp>
        <p:nvSpPr>
          <p:cNvPr id="3" name="Content Placeholder 2">
            <a:extLst>
              <a:ext uri="{FF2B5EF4-FFF2-40B4-BE49-F238E27FC236}">
                <a16:creationId xmlns:a16="http://schemas.microsoft.com/office/drawing/2014/main" id="{C579CB8B-35C5-403F-A4ED-EB1505907475}"/>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Federal agencies increasing involvement and role with states and plans</a:t>
            </a:r>
          </a:p>
          <a:p>
            <a:pPr lvl="1"/>
            <a:r>
              <a:rPr lang="en-US" dirty="0">
                <a:cs typeface="Calibri"/>
              </a:rPr>
              <a:t>Medicare </a:t>
            </a:r>
          </a:p>
          <a:p>
            <a:pPr lvl="1"/>
            <a:r>
              <a:rPr lang="en-US" dirty="0">
                <a:cs typeface="Calibri"/>
              </a:rPr>
              <a:t>Medicaid/Medicaid dually eligible LTSS contracts</a:t>
            </a:r>
          </a:p>
          <a:p>
            <a:pPr lvl="1"/>
            <a:r>
              <a:rPr lang="en-US" dirty="0">
                <a:cs typeface="Calibri"/>
              </a:rPr>
              <a:t>Equity concerns</a:t>
            </a:r>
          </a:p>
          <a:p>
            <a:pPr marL="457200" lvl="1" indent="0">
              <a:buNone/>
            </a:pPr>
            <a:endParaRPr lang="en-US" dirty="0">
              <a:cs typeface="Calibri"/>
            </a:endParaRPr>
          </a:p>
          <a:p>
            <a:r>
              <a:rPr lang="en-US" dirty="0">
                <a:cs typeface="Calibri"/>
              </a:rPr>
              <a:t>Community partnerships between Medicaid managed care organizations and disability services and advocacy groups</a:t>
            </a:r>
          </a:p>
          <a:p>
            <a:pPr marL="0" indent="0">
              <a:buNone/>
            </a:pPr>
            <a:endParaRPr lang="en-US" dirty="0">
              <a:cs typeface="Calibri"/>
            </a:endParaRPr>
          </a:p>
          <a:p>
            <a:r>
              <a:rPr lang="en-US" dirty="0">
                <a:cs typeface="Calibri"/>
              </a:rPr>
              <a:t>Academic centers turning attention to health care access barriers research</a:t>
            </a:r>
          </a:p>
          <a:p>
            <a:pPr marL="0" indent="0">
              <a:buNone/>
            </a:pPr>
            <a:endParaRPr lang="en-US" dirty="0">
              <a:cs typeface="Calibri"/>
            </a:endParaRPr>
          </a:p>
          <a:p>
            <a:r>
              <a:rPr lang="en-US" dirty="0">
                <a:cs typeface="Calibri"/>
              </a:rPr>
              <a:t>Legal actions</a:t>
            </a:r>
          </a:p>
          <a:p>
            <a:endParaRPr lang="en-US" dirty="0">
              <a:cs typeface="Calibri"/>
            </a:endParaRPr>
          </a:p>
        </p:txBody>
      </p:sp>
    </p:spTree>
    <p:extLst>
      <p:ext uri="{BB962C8B-B14F-4D97-AF65-F5344CB8AC3E}">
        <p14:creationId xmlns:p14="http://schemas.microsoft.com/office/powerpoint/2010/main" val="3284915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874-E292-45CC-8814-72A708C0CA0A}"/>
              </a:ext>
            </a:extLst>
          </p:cNvPr>
          <p:cNvSpPr>
            <a:spLocks noGrp="1"/>
          </p:cNvSpPr>
          <p:nvPr>
            <p:ph type="title"/>
          </p:nvPr>
        </p:nvSpPr>
        <p:spPr/>
        <p:txBody>
          <a:bodyPr>
            <a:normAutofit/>
          </a:bodyPr>
          <a:lstStyle/>
          <a:p>
            <a:r>
              <a:rPr lang="en-US" sz="4000" dirty="0">
                <a:solidFill>
                  <a:srgbClr val="CC3333"/>
                </a:solidFill>
                <a:cs typeface="Calibri"/>
              </a:rPr>
              <a:t>II. What is Happening Across US</a:t>
            </a:r>
            <a:endParaRPr lang="en-US" sz="4000" dirty="0">
              <a:solidFill>
                <a:srgbClr val="CC3333"/>
              </a:solidFill>
            </a:endParaRPr>
          </a:p>
        </p:txBody>
      </p:sp>
      <p:sp>
        <p:nvSpPr>
          <p:cNvPr id="3" name="Content Placeholder 2">
            <a:extLst>
              <a:ext uri="{FF2B5EF4-FFF2-40B4-BE49-F238E27FC236}">
                <a16:creationId xmlns:a16="http://schemas.microsoft.com/office/drawing/2014/main" id="{C579CB8B-35C5-403F-A4ED-EB1505907475}"/>
              </a:ext>
            </a:extLst>
          </p:cNvPr>
          <p:cNvSpPr>
            <a:spLocks noGrp="1"/>
          </p:cNvSpPr>
          <p:nvPr>
            <p:ph idx="1"/>
          </p:nvPr>
        </p:nvSpPr>
        <p:spPr>
          <a:xfrm>
            <a:off x="812800" y="1422402"/>
            <a:ext cx="10495280" cy="4970463"/>
          </a:xfrm>
        </p:spPr>
        <p:txBody>
          <a:bodyPr vert="horz" lIns="91440" tIns="45720" rIns="91440" bIns="45720" rtlCol="0" anchor="t">
            <a:normAutofit/>
          </a:bodyPr>
          <a:lstStyle/>
          <a:p>
            <a:r>
              <a:rPr lang="en-US" sz="2800" dirty="0">
                <a:cs typeface="Calibri"/>
              </a:rPr>
              <a:t>ADA hospital system litigation increasing access (2001-present)</a:t>
            </a:r>
          </a:p>
          <a:p>
            <a:pPr marL="0" indent="0">
              <a:buNone/>
            </a:pPr>
            <a:endParaRPr lang="en-US" sz="2800" dirty="0"/>
          </a:p>
          <a:p>
            <a:r>
              <a:rPr lang="en-US" sz="2800" dirty="0"/>
              <a:t>California physical access audit extended to specialty and ancillary service providers, that serve a high volume of seniors and persons with disabilities (2012)</a:t>
            </a:r>
            <a:endParaRPr lang="en-US" sz="2800" dirty="0">
              <a:cs typeface="Calibri"/>
            </a:endParaRPr>
          </a:p>
          <a:p>
            <a:pPr marL="0" indent="0">
              <a:buNone/>
            </a:pPr>
            <a:endParaRPr lang="en-US" sz="3000" dirty="0">
              <a:cs typeface="Calibri"/>
            </a:endParaRPr>
          </a:p>
          <a:p>
            <a:r>
              <a:rPr lang="en-US" sz="2800" dirty="0">
                <a:cs typeface="Calibri"/>
              </a:rPr>
              <a:t>HHS/CMS, Office of Minority Health: Equity Plan for Improving Quality of Medicare: Increase physical accessibility of health care facilities (Sept. 2015)</a:t>
            </a:r>
          </a:p>
          <a:p>
            <a:pPr marL="0" indent="0">
              <a:buNone/>
            </a:pPr>
            <a:endParaRPr lang="en-US" sz="3000" dirty="0">
              <a:cs typeface="Calibri"/>
            </a:endParaRPr>
          </a:p>
          <a:p>
            <a:endParaRPr lang="en-US" sz="3000"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89540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874-E292-45CC-8814-72A708C0CA0A}"/>
              </a:ext>
            </a:extLst>
          </p:cNvPr>
          <p:cNvSpPr>
            <a:spLocks noGrp="1"/>
          </p:cNvSpPr>
          <p:nvPr>
            <p:ph type="title"/>
          </p:nvPr>
        </p:nvSpPr>
        <p:spPr>
          <a:xfrm>
            <a:off x="1981200" y="365760"/>
            <a:ext cx="8229600" cy="900486"/>
          </a:xfrm>
        </p:spPr>
        <p:txBody>
          <a:bodyPr>
            <a:normAutofit/>
          </a:bodyPr>
          <a:lstStyle/>
          <a:p>
            <a:r>
              <a:rPr lang="en-US" sz="4000" dirty="0">
                <a:solidFill>
                  <a:srgbClr val="CC3333"/>
                </a:solidFill>
                <a:cs typeface="Calibri"/>
              </a:rPr>
              <a:t>III. What is Happening Across US</a:t>
            </a:r>
            <a:endParaRPr lang="en-US" sz="4000" dirty="0">
              <a:solidFill>
                <a:srgbClr val="CC3333"/>
              </a:solidFill>
            </a:endParaRPr>
          </a:p>
        </p:txBody>
      </p:sp>
      <p:sp>
        <p:nvSpPr>
          <p:cNvPr id="3" name="Content Placeholder 2">
            <a:extLst>
              <a:ext uri="{FF2B5EF4-FFF2-40B4-BE49-F238E27FC236}">
                <a16:creationId xmlns:a16="http://schemas.microsoft.com/office/drawing/2014/main" id="{C579CB8B-35C5-403F-A4ED-EB1505907475}"/>
              </a:ext>
            </a:extLst>
          </p:cNvPr>
          <p:cNvSpPr>
            <a:spLocks noGrp="1"/>
          </p:cNvSpPr>
          <p:nvPr>
            <p:ph idx="1"/>
          </p:nvPr>
        </p:nvSpPr>
        <p:spPr>
          <a:xfrm>
            <a:off x="812800" y="1386335"/>
            <a:ext cx="10464800" cy="5207505"/>
          </a:xfrm>
        </p:spPr>
        <p:txBody>
          <a:bodyPr vert="horz" lIns="91440" tIns="45720" rIns="91440" bIns="45720" rtlCol="0" anchor="t">
            <a:normAutofit fontScale="85000" lnSpcReduction="10000"/>
          </a:bodyPr>
          <a:lstStyle/>
          <a:p>
            <a:r>
              <a:rPr lang="en-US" dirty="0">
                <a:cs typeface="Calibri"/>
              </a:rPr>
              <a:t>CMS Medicare-Medicaid Coordination Office: Disability Competent Care Self-Assessment Tool (Physical Accessibility)—Resources for Plans and Providers for Medicare-Medicaid Integration (2017)</a:t>
            </a:r>
          </a:p>
          <a:p>
            <a:endParaRPr lang="en-US" dirty="0">
              <a:cs typeface="Calibri"/>
            </a:endParaRPr>
          </a:p>
          <a:p>
            <a:r>
              <a:rPr lang="en-US" dirty="0">
                <a:cs typeface="Calibri"/>
              </a:rPr>
              <a:t>HHS/CMS Brief: </a:t>
            </a:r>
            <a:r>
              <a:rPr lang="en-US" i="1" dirty="0">
                <a:cs typeface="Calibri"/>
              </a:rPr>
              <a:t>Increasing the Physical Accessibility of Health Care Facilities</a:t>
            </a:r>
            <a:r>
              <a:rPr lang="en-US" dirty="0">
                <a:cs typeface="Calibri"/>
              </a:rPr>
              <a:t> (2017)</a:t>
            </a:r>
          </a:p>
          <a:p>
            <a:pPr marL="0" indent="0">
              <a:buNone/>
            </a:pPr>
            <a:endParaRPr lang="en-US" dirty="0">
              <a:cs typeface="Calibri"/>
            </a:endParaRPr>
          </a:p>
          <a:p>
            <a:r>
              <a:rPr lang="en-US" dirty="0">
                <a:cs typeface="Calibri"/>
              </a:rPr>
              <a:t>Managed LTSS contracts: Key accessibility requirements as of 2017</a:t>
            </a:r>
          </a:p>
          <a:p>
            <a:pPr lvl="1"/>
            <a:r>
              <a:rPr lang="en-US" dirty="0">
                <a:cs typeface="Calibri"/>
              </a:rPr>
              <a:t>On site accessibility reviews; use of specific surveys</a:t>
            </a:r>
          </a:p>
          <a:p>
            <a:pPr lvl="1"/>
            <a:r>
              <a:rPr lang="en-US" dirty="0">
                <a:cs typeface="Calibri"/>
              </a:rPr>
              <a:t>Designated responsible person</a:t>
            </a:r>
          </a:p>
          <a:p>
            <a:pPr lvl="1"/>
            <a:r>
              <a:rPr lang="en-US" dirty="0">
                <a:cs typeface="Calibri"/>
              </a:rPr>
              <a:t>Reasonable accommodation, policy modification, auxiliary aids and services</a:t>
            </a:r>
          </a:p>
        </p:txBody>
      </p:sp>
    </p:spTree>
    <p:extLst>
      <p:ext uri="{BB962C8B-B14F-4D97-AF65-F5344CB8AC3E}">
        <p14:creationId xmlns:p14="http://schemas.microsoft.com/office/powerpoint/2010/main" val="59227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874-E292-45CC-8814-72A708C0CA0A}"/>
              </a:ext>
            </a:extLst>
          </p:cNvPr>
          <p:cNvSpPr>
            <a:spLocks noGrp="1"/>
          </p:cNvSpPr>
          <p:nvPr>
            <p:ph type="title"/>
          </p:nvPr>
        </p:nvSpPr>
        <p:spPr/>
        <p:txBody>
          <a:bodyPr>
            <a:normAutofit/>
          </a:bodyPr>
          <a:lstStyle/>
          <a:p>
            <a:r>
              <a:rPr lang="en-US" sz="4000" dirty="0">
                <a:solidFill>
                  <a:srgbClr val="CC3333"/>
                </a:solidFill>
                <a:cs typeface="Calibri"/>
              </a:rPr>
              <a:t>IV. What is Happening Across US</a:t>
            </a:r>
            <a:endParaRPr lang="en-US" sz="4000" dirty="0">
              <a:solidFill>
                <a:srgbClr val="CC3333"/>
              </a:solidFill>
            </a:endParaRPr>
          </a:p>
        </p:txBody>
      </p:sp>
      <p:sp>
        <p:nvSpPr>
          <p:cNvPr id="3" name="Content Placeholder 2">
            <a:extLst>
              <a:ext uri="{FF2B5EF4-FFF2-40B4-BE49-F238E27FC236}">
                <a16:creationId xmlns:a16="http://schemas.microsoft.com/office/drawing/2014/main" id="{C579CB8B-35C5-403F-A4ED-EB1505907475}"/>
              </a:ext>
            </a:extLst>
          </p:cNvPr>
          <p:cNvSpPr>
            <a:spLocks noGrp="1"/>
          </p:cNvSpPr>
          <p:nvPr>
            <p:ph idx="1"/>
          </p:nvPr>
        </p:nvSpPr>
        <p:spPr>
          <a:xfrm>
            <a:off x="853440" y="1422402"/>
            <a:ext cx="10525760" cy="4972073"/>
          </a:xfrm>
        </p:spPr>
        <p:txBody>
          <a:bodyPr vert="horz" lIns="91440" tIns="45720" rIns="91440" bIns="45720" rtlCol="0" anchor="t">
            <a:normAutofit fontScale="92500" lnSpcReduction="10000"/>
          </a:bodyPr>
          <a:lstStyle/>
          <a:p>
            <a:r>
              <a:rPr lang="en-US" dirty="0">
                <a:cs typeface="Calibri"/>
              </a:rPr>
              <a:t>Centene Health Plan partners with National Council on Independent Living</a:t>
            </a:r>
            <a:endParaRPr lang="en-US" dirty="0"/>
          </a:p>
          <a:p>
            <a:pPr lvl="1"/>
            <a:r>
              <a:rPr lang="en-US" dirty="0">
                <a:cs typeface="Calibri"/>
              </a:rPr>
              <a:t>Providers nationwide self-report accessibility using CA audit tool; verified by IL Centers</a:t>
            </a:r>
          </a:p>
          <a:p>
            <a:pPr lvl="1"/>
            <a:r>
              <a:rPr lang="en-US" dirty="0">
                <a:cs typeface="Calibri"/>
              </a:rPr>
              <a:t>Barrier removal fund</a:t>
            </a:r>
            <a:endParaRPr lang="en-US" dirty="0"/>
          </a:p>
          <a:p>
            <a:pPr lvl="1"/>
            <a:r>
              <a:rPr lang="en-US" dirty="0">
                <a:cs typeface="Calibri"/>
              </a:rPr>
              <a:t>52 health care providers receive $470,000 in grants (2018)</a:t>
            </a:r>
          </a:p>
          <a:p>
            <a:pPr lvl="1"/>
            <a:r>
              <a:rPr lang="en-US" dirty="0">
                <a:cs typeface="Calibri"/>
              </a:rPr>
              <a:t>Centene receives CMS Health Equity Award</a:t>
            </a:r>
          </a:p>
          <a:p>
            <a:pPr lvl="1"/>
            <a:endParaRPr lang="en-US" dirty="0">
              <a:cs typeface="Calibri"/>
            </a:endParaRPr>
          </a:p>
          <a:p>
            <a:r>
              <a:rPr lang="en-US" dirty="0">
                <a:cs typeface="Calibri"/>
              </a:rPr>
              <a:t>CMS Office of Minority Health: Improving Access to Care for People with Disabilities – videos, patient guide, 'Resources Inventory' (2020)</a:t>
            </a:r>
            <a:endParaRPr lang="en-US" dirty="0"/>
          </a:p>
          <a:p>
            <a:pPr marL="0" indent="0">
              <a:buNone/>
            </a:pPr>
            <a:endParaRPr lang="en-US" dirty="0">
              <a:cs typeface="Calibri"/>
            </a:endParaRPr>
          </a:p>
          <a:p>
            <a:pPr marL="0" indent="0">
              <a:buNone/>
            </a:pP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746894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774F-4062-41FF-A002-B6704B4308B1}"/>
              </a:ext>
            </a:extLst>
          </p:cNvPr>
          <p:cNvSpPr>
            <a:spLocks noGrp="1"/>
          </p:cNvSpPr>
          <p:nvPr>
            <p:ph type="title"/>
          </p:nvPr>
        </p:nvSpPr>
        <p:spPr/>
        <p:txBody>
          <a:bodyPr>
            <a:normAutofit/>
          </a:bodyPr>
          <a:lstStyle/>
          <a:p>
            <a:r>
              <a:rPr lang="en-US" dirty="0">
                <a:solidFill>
                  <a:srgbClr val="CC3333"/>
                </a:solidFill>
                <a:cs typeface="Calibri"/>
              </a:rPr>
              <a:t>In the Future</a:t>
            </a:r>
          </a:p>
        </p:txBody>
      </p:sp>
      <p:sp>
        <p:nvSpPr>
          <p:cNvPr id="3" name="Content Placeholder 2">
            <a:extLst>
              <a:ext uri="{FF2B5EF4-FFF2-40B4-BE49-F238E27FC236}">
                <a16:creationId xmlns:a16="http://schemas.microsoft.com/office/drawing/2014/main" id="{49C0EF34-CCCB-42E2-8122-063A12DAE30E}"/>
              </a:ext>
            </a:extLst>
          </p:cNvPr>
          <p:cNvSpPr>
            <a:spLocks noGrp="1"/>
          </p:cNvSpPr>
          <p:nvPr>
            <p:ph idx="1"/>
          </p:nvPr>
        </p:nvSpPr>
        <p:spPr>
          <a:xfrm>
            <a:off x="609600" y="1419732"/>
            <a:ext cx="10972800" cy="5308014"/>
          </a:xfrm>
        </p:spPr>
        <p:txBody>
          <a:bodyPr vert="horz" lIns="91440" tIns="45720" rIns="91440" bIns="45720" rtlCol="0" anchor="t">
            <a:normAutofit fontScale="92500" lnSpcReduction="10000"/>
          </a:bodyPr>
          <a:lstStyle/>
          <a:p>
            <a:r>
              <a:rPr lang="en-US" dirty="0">
                <a:cs typeface="Calibri"/>
              </a:rPr>
              <a:t>National standardized access audit </a:t>
            </a:r>
          </a:p>
          <a:p>
            <a:pPr marL="0" indent="0">
              <a:buNone/>
            </a:pPr>
            <a:endParaRPr lang="en-US" dirty="0">
              <a:cs typeface="Calibri"/>
            </a:endParaRPr>
          </a:p>
          <a:p>
            <a:r>
              <a:rPr lang="en-US" dirty="0">
                <a:cs typeface="Calibri"/>
              </a:rPr>
              <a:t>Enhanced Role for Medicaid Managed Care Plans</a:t>
            </a:r>
          </a:p>
          <a:p>
            <a:pPr marL="0" indent="0">
              <a:buNone/>
            </a:pPr>
            <a:endParaRPr lang="en-US" dirty="0">
              <a:cs typeface="Calibri"/>
            </a:endParaRPr>
          </a:p>
          <a:p>
            <a:pPr lvl="1"/>
            <a:r>
              <a:rPr lang="en-US" dirty="0">
                <a:cs typeface="Calibri"/>
              </a:rPr>
              <a:t>Proactive Role in auditing accessibility of provider offices, including equipment</a:t>
            </a:r>
          </a:p>
          <a:p>
            <a:pPr marL="0" indent="0">
              <a:buNone/>
            </a:pPr>
            <a:endParaRPr lang="en-US" dirty="0">
              <a:cs typeface="Calibri"/>
            </a:endParaRPr>
          </a:p>
          <a:p>
            <a:pPr lvl="1"/>
            <a:r>
              <a:rPr lang="en-US" dirty="0">
                <a:cs typeface="Calibri"/>
              </a:rPr>
              <a:t>Incentivizing access modifications if needed; pay for procurement of accessible equipment for high use providers</a:t>
            </a:r>
          </a:p>
          <a:p>
            <a:pPr marL="0" indent="0">
              <a:buNone/>
            </a:pPr>
            <a:endParaRPr lang="en-US" dirty="0">
              <a:cs typeface="Calibri"/>
            </a:endParaRPr>
          </a:p>
          <a:p>
            <a:pPr lvl="1"/>
            <a:r>
              <a:rPr lang="en-US" dirty="0">
                <a:cs typeface="Calibri"/>
              </a:rPr>
              <a:t>Team with local advocacy organizations on training</a:t>
            </a:r>
          </a:p>
        </p:txBody>
      </p:sp>
    </p:spTree>
    <p:extLst>
      <p:ext uri="{BB962C8B-B14F-4D97-AF65-F5344CB8AC3E}">
        <p14:creationId xmlns:p14="http://schemas.microsoft.com/office/powerpoint/2010/main" val="124410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3211-C3D1-43D6-80C0-B289F76945D5}"/>
              </a:ext>
            </a:extLst>
          </p:cNvPr>
          <p:cNvSpPr>
            <a:spLocks noGrp="1"/>
          </p:cNvSpPr>
          <p:nvPr>
            <p:ph type="title"/>
          </p:nvPr>
        </p:nvSpPr>
        <p:spPr>
          <a:xfrm>
            <a:off x="609600" y="150830"/>
            <a:ext cx="10972800" cy="772998"/>
          </a:xfrm>
        </p:spPr>
        <p:txBody>
          <a:bodyPr/>
          <a:lstStyle/>
          <a:p>
            <a:r>
              <a:rPr lang="en-US" dirty="0">
                <a:solidFill>
                  <a:srgbClr val="CC3333"/>
                </a:solidFill>
                <a:cs typeface="Calibri"/>
              </a:rPr>
              <a:t>Summary Points</a:t>
            </a:r>
          </a:p>
        </p:txBody>
      </p:sp>
      <p:sp>
        <p:nvSpPr>
          <p:cNvPr id="3" name="Content Placeholder 2">
            <a:extLst>
              <a:ext uri="{FF2B5EF4-FFF2-40B4-BE49-F238E27FC236}">
                <a16:creationId xmlns:a16="http://schemas.microsoft.com/office/drawing/2014/main" id="{2568BF1E-7556-478E-BAA5-5689F4636B68}"/>
              </a:ext>
            </a:extLst>
          </p:cNvPr>
          <p:cNvSpPr>
            <a:spLocks noGrp="1"/>
          </p:cNvSpPr>
          <p:nvPr>
            <p:ph idx="1"/>
          </p:nvPr>
        </p:nvSpPr>
        <p:spPr>
          <a:xfrm>
            <a:off x="609600" y="914398"/>
            <a:ext cx="10972800" cy="5707930"/>
          </a:xfrm>
        </p:spPr>
        <p:txBody>
          <a:bodyPr vert="horz" lIns="91440" tIns="45720" rIns="91440" bIns="45720" rtlCol="0" anchor="t">
            <a:normAutofit/>
          </a:bodyPr>
          <a:lstStyle/>
          <a:p>
            <a:pPr marL="457200" indent="-457200">
              <a:spcAft>
                <a:spcPts val="1200"/>
              </a:spcAft>
              <a:buClr>
                <a:srgbClr val="CC3333"/>
              </a:buClr>
              <a:buFont typeface="+mj-lt"/>
              <a:buAutoNum type="arabicParenR"/>
            </a:pPr>
            <a:r>
              <a:rPr lang="en-US" sz="2600" dirty="0">
                <a:cs typeface="Calibri"/>
              </a:rPr>
              <a:t>It is possible to audit a large number of primary care offices; the California method is replicable</a:t>
            </a:r>
          </a:p>
          <a:p>
            <a:pPr marL="457200" indent="-457200">
              <a:spcAft>
                <a:spcPts val="1200"/>
              </a:spcAft>
              <a:buClr>
                <a:srgbClr val="CC3333"/>
              </a:buClr>
              <a:buFont typeface="+mj-lt"/>
              <a:buAutoNum type="arabicParenR"/>
            </a:pPr>
            <a:r>
              <a:rPr lang="en-US" sz="2600" dirty="0">
                <a:cs typeface="Calibri"/>
              </a:rPr>
              <a:t>Audits produce information that is useful to providers and patients</a:t>
            </a:r>
          </a:p>
          <a:p>
            <a:pPr marL="457200" indent="-457200">
              <a:spcAft>
                <a:spcPts val="1200"/>
              </a:spcAft>
              <a:buClr>
                <a:srgbClr val="CC3333"/>
              </a:buClr>
              <a:buFont typeface="+mj-lt"/>
              <a:buAutoNum type="arabicParenR"/>
            </a:pPr>
            <a:r>
              <a:rPr lang="en-US" sz="2600" dirty="0">
                <a:cs typeface="Calibri"/>
              </a:rPr>
              <a:t>A geographic look can help target priorities for action </a:t>
            </a:r>
          </a:p>
          <a:p>
            <a:pPr marL="457200" indent="-457200">
              <a:spcAft>
                <a:spcPts val="1200"/>
              </a:spcAft>
              <a:buClr>
                <a:srgbClr val="CC3333"/>
              </a:buClr>
              <a:buFont typeface="+mj-lt"/>
              <a:buAutoNum type="arabicParenR"/>
            </a:pPr>
            <a:r>
              <a:rPr lang="en-US" sz="2600" dirty="0">
                <a:cs typeface="Calibri"/>
              </a:rPr>
              <a:t>Knowing the density of accessible care sites does not relieve every provider of ADA obligations; patients must also be able to choose their provider</a:t>
            </a:r>
          </a:p>
          <a:p>
            <a:pPr marL="457200" indent="-457200">
              <a:spcAft>
                <a:spcPts val="1200"/>
              </a:spcAft>
              <a:buClr>
                <a:srgbClr val="CC3333"/>
              </a:buClr>
              <a:buFont typeface="+mj-lt"/>
              <a:buAutoNum type="arabicParenR"/>
            </a:pPr>
            <a:r>
              <a:rPr lang="en-US" sz="2600" dirty="0">
                <a:cs typeface="Calibri"/>
              </a:rPr>
              <a:t>CMS and other federal agencies have a role in monitoring, facilitating and enforcing physical access to health care facilities</a:t>
            </a:r>
          </a:p>
          <a:p>
            <a:pPr marL="457200" indent="-457200">
              <a:spcAft>
                <a:spcPts val="1200"/>
              </a:spcAft>
              <a:buClr>
                <a:srgbClr val="CC3333"/>
              </a:buClr>
              <a:buFont typeface="+mj-lt"/>
              <a:buAutoNum type="arabicParenR"/>
            </a:pPr>
            <a:r>
              <a:rPr lang="en-US" sz="2600" dirty="0">
                <a:cs typeface="Calibri"/>
              </a:rPr>
              <a:t>Attention to physical and programmatic accessibility of health care facilities is increasing with public and private efforts; however, monitoring for progress is required</a:t>
            </a:r>
          </a:p>
        </p:txBody>
      </p:sp>
    </p:spTree>
    <p:extLst>
      <p:ext uri="{BB962C8B-B14F-4D97-AF65-F5344CB8AC3E}">
        <p14:creationId xmlns:p14="http://schemas.microsoft.com/office/powerpoint/2010/main" val="543803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5950-38E1-4360-A9A5-985FEBBCC81B}"/>
              </a:ext>
            </a:extLst>
          </p:cNvPr>
          <p:cNvSpPr>
            <a:spLocks noGrp="1"/>
          </p:cNvSpPr>
          <p:nvPr>
            <p:ph type="title"/>
          </p:nvPr>
        </p:nvSpPr>
        <p:spPr>
          <a:xfrm>
            <a:off x="609600" y="131975"/>
            <a:ext cx="10972800" cy="820133"/>
          </a:xfrm>
        </p:spPr>
        <p:txBody>
          <a:bodyPr>
            <a:normAutofit/>
          </a:bodyPr>
          <a:lstStyle/>
          <a:p>
            <a:r>
              <a:rPr lang="en-US" sz="4000" dirty="0">
                <a:solidFill>
                  <a:srgbClr val="CC3333"/>
                </a:solidFill>
                <a:cs typeface="Calibri"/>
              </a:rPr>
              <a:t>Resources for More Information</a:t>
            </a:r>
            <a:endParaRPr lang="en-US" dirty="0">
              <a:cs typeface="Calibri"/>
            </a:endParaRPr>
          </a:p>
        </p:txBody>
      </p:sp>
      <p:sp>
        <p:nvSpPr>
          <p:cNvPr id="3" name="Content Placeholder 2">
            <a:extLst>
              <a:ext uri="{FF2B5EF4-FFF2-40B4-BE49-F238E27FC236}">
                <a16:creationId xmlns:a16="http://schemas.microsoft.com/office/drawing/2014/main" id="{4E7C4356-FD90-47FB-8DE2-65F70527E29D}"/>
              </a:ext>
            </a:extLst>
          </p:cNvPr>
          <p:cNvSpPr>
            <a:spLocks noGrp="1"/>
          </p:cNvSpPr>
          <p:nvPr>
            <p:ph idx="1"/>
          </p:nvPr>
        </p:nvSpPr>
        <p:spPr>
          <a:xfrm>
            <a:off x="609600" y="952108"/>
            <a:ext cx="11155052" cy="5684362"/>
          </a:xfrm>
        </p:spPr>
        <p:txBody>
          <a:bodyPr>
            <a:noAutofit/>
          </a:bodyPr>
          <a:lstStyle/>
          <a:p>
            <a:pPr marL="0" indent="0">
              <a:spcBef>
                <a:spcPts val="0"/>
              </a:spcBef>
              <a:spcAft>
                <a:spcPts val="1200"/>
              </a:spcAft>
              <a:buNone/>
            </a:pPr>
            <a:r>
              <a:rPr lang="en-US" sz="2400" dirty="0">
                <a:latin typeface="Arial" panose="020B0604020202020204" pitchFamily="34" charset="0"/>
                <a:cs typeface="Arial" panose="020B0604020202020204" pitchFamily="34" charset="0"/>
              </a:rPr>
              <a:t>Mudrick, N.R., Swager, L.C., and Breslin, M.L. (2019). Presence of accessible equipment and interior elements in primary care offices, </a:t>
            </a:r>
            <a:r>
              <a:rPr lang="en-US" sz="2400" i="1" dirty="0">
                <a:latin typeface="Arial" panose="020B0604020202020204" pitchFamily="34" charset="0"/>
                <a:cs typeface="Arial" panose="020B0604020202020204" pitchFamily="34" charset="0"/>
              </a:rPr>
              <a:t>Health Equity</a:t>
            </a:r>
            <a:r>
              <a:rPr lang="en-US" sz="2400" dirty="0">
                <a:latin typeface="Arial" panose="020B0604020202020204" pitchFamily="34" charset="0"/>
                <a:cs typeface="Arial" panose="020B0604020202020204" pitchFamily="34" charset="0"/>
              </a:rPr>
              <a:t>,  3(1): 275-279.</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hlinkClick r:id="rId2"/>
              </a:rPr>
              <a:t>Mudrick Swager Breslin 2019 Accessible interior offices</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Improving Access to Care for People with Disabilities</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3"/>
              </a:rPr>
              <a:t>CMS Improving access to care for people with disabilities</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Modernizing Health Care to Improve Physical Accessibility—Resources Inventory</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4"/>
              </a:rPr>
              <a:t>CMS Modernizing health care physical accessibility resource inventory</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Increasing the Physical Accessibility of Health Care Facilities</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5"/>
              </a:rPr>
              <a:t>CMS Increasing the physical accessibility of health care facilities</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Consent Decree, Olson v. Sutter Health (2008)</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6"/>
              </a:rPr>
              <a:t>Consent decree Olson v Sutter Health</a:t>
            </a:r>
            <a:endParaRPr lang="en-US" sz="2000" u="sng" dirty="0">
              <a:solidFill>
                <a:srgbClr val="0000FF"/>
              </a:solidFill>
              <a:latin typeface="Arial" panose="020B0604020202020204" pitchFamily="34" charset="0"/>
              <a:ea typeface="Calibri" panose="020F0502020204030204" pitchFamily="34" charset="0"/>
            </a:endParaRPr>
          </a:p>
          <a:p>
            <a:pPr marL="0" indent="0">
              <a:spcBef>
                <a:spcPts val="0"/>
              </a:spcBef>
              <a:buNone/>
            </a:pPr>
            <a:endParaRPr lang="en-US"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48860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5950-38E1-4360-A9A5-985FEBBCC81B}"/>
              </a:ext>
            </a:extLst>
          </p:cNvPr>
          <p:cNvSpPr>
            <a:spLocks noGrp="1"/>
          </p:cNvSpPr>
          <p:nvPr>
            <p:ph type="title"/>
          </p:nvPr>
        </p:nvSpPr>
        <p:spPr>
          <a:xfrm>
            <a:off x="609600" y="103694"/>
            <a:ext cx="10972800" cy="801279"/>
          </a:xfrm>
        </p:spPr>
        <p:txBody>
          <a:bodyPr>
            <a:normAutofit/>
          </a:bodyPr>
          <a:lstStyle/>
          <a:p>
            <a:r>
              <a:rPr lang="en-US" sz="4000" dirty="0">
                <a:solidFill>
                  <a:srgbClr val="CC3333"/>
                </a:solidFill>
                <a:cs typeface="Calibri"/>
              </a:rPr>
              <a:t>Resources for More Information (continued)</a:t>
            </a:r>
            <a:endParaRPr lang="en-US" dirty="0">
              <a:cs typeface="Calibri"/>
            </a:endParaRPr>
          </a:p>
        </p:txBody>
      </p:sp>
      <p:sp>
        <p:nvSpPr>
          <p:cNvPr id="3" name="Content Placeholder 2">
            <a:extLst>
              <a:ext uri="{FF2B5EF4-FFF2-40B4-BE49-F238E27FC236}">
                <a16:creationId xmlns:a16="http://schemas.microsoft.com/office/drawing/2014/main" id="{4E7C4356-FD90-47FB-8DE2-65F70527E29D}"/>
              </a:ext>
            </a:extLst>
          </p:cNvPr>
          <p:cNvSpPr>
            <a:spLocks noGrp="1"/>
          </p:cNvSpPr>
          <p:nvPr>
            <p:ph idx="1"/>
          </p:nvPr>
        </p:nvSpPr>
        <p:spPr>
          <a:xfrm>
            <a:off x="609600" y="820130"/>
            <a:ext cx="11089064" cy="5877614"/>
          </a:xfrm>
        </p:spPr>
        <p:txBody>
          <a:bodyPr>
            <a:noAutofit/>
          </a:bodyPr>
          <a:lstStyle/>
          <a:p>
            <a:pPr marL="0" indent="0">
              <a:spcBef>
                <a:spcPts val="0"/>
              </a:spcBef>
              <a:spcAft>
                <a:spcPts val="1200"/>
              </a:spcAft>
              <a:buNone/>
            </a:pPr>
            <a:r>
              <a:rPr lang="en-US" sz="2400" dirty="0">
                <a:latin typeface="Arial" panose="020B0604020202020204" pitchFamily="34" charset="0"/>
                <a:ea typeface="Calibri" panose="020F0502020204030204" pitchFamily="34" charset="0"/>
              </a:rPr>
              <a:t>Medicaid and CHIP Managed Care Final Rule </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2"/>
              </a:rPr>
              <a:t>Medicaid and CHIP managed care final rule</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Equal access to care: "Core Competencies on Disability for Health Care Education," Ohio State University, </a:t>
            </a:r>
            <a:r>
              <a:rPr lang="en-US" sz="2400" dirty="0" err="1">
                <a:latin typeface="Arial" panose="020B0604020202020204" pitchFamily="34" charset="0"/>
                <a:ea typeface="Calibri" panose="020F0502020204030204" pitchFamily="34" charset="0"/>
              </a:rPr>
              <a:t>Nisonger</a:t>
            </a:r>
            <a:r>
              <a:rPr lang="en-US" sz="2400" dirty="0">
                <a:latin typeface="Arial" panose="020B0604020202020204" pitchFamily="34" charset="0"/>
                <a:ea typeface="Calibri" panose="020F0502020204030204" pitchFamily="34" charset="0"/>
              </a:rPr>
              <a:t> Center.</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3"/>
              </a:rPr>
              <a:t>Core competencies on disability for health care education OSU </a:t>
            </a:r>
            <a:r>
              <a:rPr lang="en-US" sz="2000" u="sng" dirty="0" err="1">
                <a:solidFill>
                  <a:srgbClr val="0000FF"/>
                </a:solidFill>
                <a:latin typeface="Arial" panose="020B0604020202020204" pitchFamily="34" charset="0"/>
                <a:ea typeface="Calibri" panose="020F0502020204030204" pitchFamily="34" charset="0"/>
                <a:hlinkClick r:id="rId3"/>
              </a:rPr>
              <a:t>Nisonger</a:t>
            </a:r>
            <a:br>
              <a:rPr lang="en-US" sz="20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4"/>
              </a:rPr>
              <a:t>Core competencies on disability for health care post-consensus OSU </a:t>
            </a:r>
            <a:r>
              <a:rPr lang="en-US" sz="2000" u="sng" dirty="0" err="1">
                <a:solidFill>
                  <a:srgbClr val="0000FF"/>
                </a:solidFill>
                <a:latin typeface="Arial" panose="020B0604020202020204" pitchFamily="34" charset="0"/>
                <a:ea typeface="Calibri" panose="020F0502020204030204" pitchFamily="34" charset="0"/>
                <a:hlinkClick r:id="rId4"/>
              </a:rPr>
              <a:t>Nisonger</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CMS Medicare-Medicaid Coordination Office. Disability Competent Care Self-Assessment Tool</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5"/>
              </a:rPr>
              <a:t>CMS Disability competent care self-assessment tool</a:t>
            </a:r>
            <a:endParaRPr lang="en-US" sz="2000" dirty="0">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Promoting Physical and Programmatic Accessibility in Managed Long-Term Services and Supports Programs. </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6"/>
              </a:rPr>
              <a:t>DREDF Promoting physical and programmatic accessibility in LTSS</a:t>
            </a:r>
            <a:endParaRPr lang="en-US" sz="2000" u="sng" dirty="0">
              <a:solidFill>
                <a:srgbClr val="0000FF"/>
              </a:solidFill>
              <a:latin typeface="Arial" panose="020B0604020202020204" pitchFamily="34" charset="0"/>
              <a:ea typeface="Calibri" panose="020F0502020204030204" pitchFamily="34" charset="0"/>
            </a:endParaRPr>
          </a:p>
          <a:p>
            <a:pPr marL="0" indent="0">
              <a:spcBef>
                <a:spcPts val="0"/>
              </a:spcBef>
              <a:spcAft>
                <a:spcPts val="1200"/>
              </a:spcAft>
              <a:buNone/>
            </a:pPr>
            <a:r>
              <a:rPr lang="en-US" sz="2400" dirty="0">
                <a:latin typeface="Arial" panose="020B0604020202020204" pitchFamily="34" charset="0"/>
                <a:ea typeface="Calibri" panose="020F0502020204030204" pitchFamily="34" charset="0"/>
              </a:rPr>
              <a:t>Increasing Visibility, Transparency, and Access through the Provider Accessibility Initiative</a:t>
            </a:r>
            <a:br>
              <a:rPr lang="en-US" sz="2400" dirty="0">
                <a:latin typeface="Arial" panose="020B0604020202020204" pitchFamily="34" charset="0"/>
                <a:ea typeface="Calibri" panose="020F0502020204030204" pitchFamily="34" charset="0"/>
              </a:rPr>
            </a:br>
            <a:r>
              <a:rPr lang="en-US" sz="2000" u="sng" dirty="0">
                <a:solidFill>
                  <a:srgbClr val="0000FF"/>
                </a:solidFill>
                <a:latin typeface="Arial" panose="020B0604020202020204" pitchFamily="34" charset="0"/>
                <a:ea typeface="Calibri" panose="020F0502020204030204" pitchFamily="34" charset="0"/>
                <a:hlinkClick r:id="rId7"/>
              </a:rPr>
              <a:t>Centene Increasing access through provider accessibility initiative</a:t>
            </a:r>
            <a:endParaRPr lang="en-US"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8236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609600" y="136524"/>
            <a:ext cx="10972800" cy="739776"/>
          </a:xfrm>
        </p:spPr>
        <p:txBody>
          <a:bodyPr>
            <a:normAutofit/>
          </a:bodyPr>
          <a:lstStyle/>
          <a:p>
            <a:r>
              <a:rPr lang="en-US" sz="4000" dirty="0">
                <a:solidFill>
                  <a:srgbClr val="CC3333"/>
                </a:solidFill>
              </a:rPr>
              <a:t>	Contact Information</a:t>
            </a:r>
          </a:p>
        </p:txBody>
      </p:sp>
      <p:pic>
        <p:nvPicPr>
          <p:cNvPr id="7" name="Picture 6">
            <a:extLst>
              <a:ext uri="{FF2B5EF4-FFF2-40B4-BE49-F238E27FC236}">
                <a16:creationId xmlns:a16="http://schemas.microsoft.com/office/drawing/2014/main" id="{510F6833-E321-446A-8AFC-822AA916F2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21714" y="797698"/>
            <a:ext cx="2902662" cy="850845"/>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sz="half" idx="1"/>
          </p:nvPr>
        </p:nvSpPr>
        <p:spPr>
          <a:xfrm>
            <a:off x="609600" y="1381124"/>
            <a:ext cx="5384800" cy="5340351"/>
          </a:xfrm>
        </p:spPr>
        <p:txBody>
          <a:bodyPr vert="horz" lIns="91440" tIns="45720" rIns="91440" bIns="45720" rtlCol="0" anchor="t">
            <a:normAutofit fontScale="70000" lnSpcReduction="20000"/>
          </a:bodyPr>
          <a:lstStyle/>
          <a:p>
            <a:pPr marL="0" indent="0">
              <a:buNone/>
            </a:pPr>
            <a:endParaRPr lang="en-US" dirty="0"/>
          </a:p>
          <a:p>
            <a:pPr marL="0" indent="0">
              <a:buNone/>
            </a:pPr>
            <a:r>
              <a:rPr lang="en-US" sz="3400" dirty="0"/>
              <a:t>Mary Lou Breslin</a:t>
            </a:r>
            <a:endParaRPr lang="en-US" sz="3400" dirty="0">
              <a:cs typeface="Calibri"/>
            </a:endParaRPr>
          </a:p>
          <a:p>
            <a:pPr marL="0" indent="0">
              <a:buNone/>
            </a:pPr>
            <a:r>
              <a:rPr lang="en-US" sz="3400" dirty="0">
                <a:hlinkClick r:id="rId4"/>
              </a:rPr>
              <a:t>mlbreslin</a:t>
            </a:r>
            <a:r>
              <a:rPr lang="en-US" sz="3400" dirty="0">
                <a:cs typeface="Calibri"/>
                <a:hlinkClick r:id="rId4"/>
              </a:rPr>
              <a:t>@dredf.org</a:t>
            </a:r>
            <a:r>
              <a:rPr lang="en-US" sz="3400" dirty="0">
                <a:cs typeface="Calibri"/>
              </a:rPr>
              <a:t> </a:t>
            </a:r>
          </a:p>
          <a:p>
            <a:pPr marL="0" indent="0">
              <a:buNone/>
            </a:pPr>
            <a:endParaRPr lang="en-US" sz="3400" dirty="0"/>
          </a:p>
          <a:p>
            <a:pPr marL="0" indent="0">
              <a:buNone/>
            </a:pPr>
            <a:r>
              <a:rPr lang="en-US" sz="3400" dirty="0"/>
              <a:t>Disability Rights Education and Defense Fund (DREDF)</a:t>
            </a:r>
            <a:endParaRPr lang="en-US" sz="3400" dirty="0">
              <a:cs typeface="Calibri"/>
            </a:endParaRPr>
          </a:p>
          <a:p>
            <a:pPr marL="0" indent="0">
              <a:buNone/>
            </a:pPr>
            <a:r>
              <a:rPr lang="en-US" sz="3400" dirty="0"/>
              <a:t>Ed Roberts Campus</a:t>
            </a:r>
            <a:endParaRPr lang="en-US" sz="3400" dirty="0">
              <a:cs typeface="Calibri"/>
            </a:endParaRPr>
          </a:p>
          <a:p>
            <a:pPr marL="0" indent="0">
              <a:buNone/>
            </a:pPr>
            <a:r>
              <a:rPr lang="en-US" sz="3400" dirty="0"/>
              <a:t>3075 Adeline Street, Suite 210</a:t>
            </a:r>
            <a:endParaRPr lang="en-US" sz="3400" dirty="0">
              <a:cs typeface="Calibri"/>
            </a:endParaRPr>
          </a:p>
          <a:p>
            <a:pPr marL="0" indent="0">
              <a:buNone/>
            </a:pPr>
            <a:r>
              <a:rPr lang="en-US" sz="3400" dirty="0"/>
              <a:t>Berkeley, CA 94703</a:t>
            </a:r>
            <a:endParaRPr lang="en-US" sz="3400" dirty="0">
              <a:cs typeface="Calibri"/>
            </a:endParaRPr>
          </a:p>
          <a:p>
            <a:pPr marL="0" indent="0">
              <a:buNone/>
            </a:pPr>
            <a:r>
              <a:rPr lang="en-US" sz="3400" dirty="0"/>
              <a:t>510.644.2555</a:t>
            </a:r>
            <a:endParaRPr lang="en-US" sz="3400" dirty="0">
              <a:cs typeface="Calibri"/>
            </a:endParaRPr>
          </a:p>
          <a:p>
            <a:pPr marL="0" indent="0">
              <a:buNone/>
            </a:pPr>
            <a:r>
              <a:rPr lang="en-US" sz="3400" dirty="0"/>
              <a:t>fax 510.841.8645</a:t>
            </a:r>
            <a:endParaRPr lang="en-US" sz="3200" dirty="0"/>
          </a:p>
          <a:p>
            <a:pPr marL="0" indent="0">
              <a:buNone/>
            </a:pPr>
            <a:r>
              <a:rPr lang="en-US" sz="3400" dirty="0"/>
              <a:t>Follow us on Twitter @DREDF</a:t>
            </a:r>
            <a:endParaRPr lang="en-US" sz="3400" dirty="0">
              <a:cs typeface="Calibri"/>
            </a:endParaRPr>
          </a:p>
          <a:p>
            <a:pPr marL="0" indent="0">
              <a:buNone/>
            </a:pPr>
            <a:r>
              <a:rPr lang="en-US" sz="3400" dirty="0"/>
              <a:t>On facebook.com/DREDF.org</a:t>
            </a:r>
            <a:endParaRPr lang="en-US" sz="3400" dirty="0">
              <a:cs typeface="Calibri"/>
            </a:endParaRPr>
          </a:p>
          <a:p>
            <a:pPr marL="0" indent="0">
              <a:buNone/>
            </a:pPr>
            <a:r>
              <a:rPr lang="en-US" sz="3400" dirty="0"/>
              <a:t>www.DREDF.org</a:t>
            </a:r>
            <a:endParaRPr lang="en-US" sz="3400" dirty="0">
              <a:cs typeface="Calibri"/>
            </a:endParaRPr>
          </a:p>
        </p:txBody>
      </p:sp>
      <p:pic>
        <p:nvPicPr>
          <p:cNvPr id="5" name="Picture 4">
            <a:extLst>
              <a:ext uri="{FF2B5EF4-FFF2-40B4-BE49-F238E27FC236}">
                <a16:creationId xmlns:a16="http://schemas.microsoft.com/office/drawing/2014/main" id="{4AA20EC2-3812-4591-A683-6054968661B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13032" y="869224"/>
            <a:ext cx="2339339" cy="1052702"/>
          </a:xfrm>
          <a:prstGeom prst="rect">
            <a:avLst/>
          </a:prstGeom>
        </p:spPr>
      </p:pic>
      <p:sp>
        <p:nvSpPr>
          <p:cNvPr id="6" name="Content Placeholder 5">
            <a:extLst>
              <a:ext uri="{FF2B5EF4-FFF2-40B4-BE49-F238E27FC236}">
                <a16:creationId xmlns:a16="http://schemas.microsoft.com/office/drawing/2014/main" id="{3E7E7E56-D889-4DB7-8DDA-B2FD030C038B}"/>
              </a:ext>
              <a:ext uri="{C183D7F6-B498-43B3-948B-1728B52AA6E4}">
                <adec:decorative xmlns:adec="http://schemas.microsoft.com/office/drawing/2017/decorative" val="1"/>
              </a:ext>
            </a:extLst>
          </p:cNvPr>
          <p:cNvSpPr>
            <a:spLocks noGrp="1"/>
          </p:cNvSpPr>
          <p:nvPr>
            <p:ph sz="half" idx="2"/>
          </p:nvPr>
        </p:nvSpPr>
        <p:spPr>
          <a:xfrm>
            <a:off x="6203264" y="1600201"/>
            <a:ext cx="5588000" cy="4525963"/>
          </a:xfrm>
        </p:spPr>
        <p:txBody>
          <a:bodyPr>
            <a:normAutofit fontScale="70000" lnSpcReduction="20000"/>
          </a:bodyPr>
          <a:lstStyle/>
          <a:p>
            <a:pPr marL="0" indent="0" algn="ctr">
              <a:buNone/>
            </a:pPr>
            <a:endParaRPr lang="en-US" dirty="0"/>
          </a:p>
          <a:p>
            <a:pPr marL="0" indent="0" algn="ctr">
              <a:buNone/>
            </a:pPr>
            <a:endParaRPr lang="en-US" dirty="0"/>
          </a:p>
          <a:p>
            <a:pPr marL="0" indent="0">
              <a:buNone/>
            </a:pPr>
            <a:r>
              <a:rPr lang="en-US" sz="3400" dirty="0"/>
              <a:t>Nancy R. Mudrick			Kyrian Nielsen</a:t>
            </a:r>
          </a:p>
          <a:p>
            <a:pPr marL="0" indent="0">
              <a:buNone/>
            </a:pPr>
            <a:r>
              <a:rPr lang="en-US" sz="3400" dirty="0">
                <a:hlinkClick r:id="rId6"/>
              </a:rPr>
              <a:t>mudrick@syr.edu</a:t>
            </a:r>
            <a:r>
              <a:rPr lang="en-US" sz="3400" dirty="0"/>
              <a:t>			</a:t>
            </a:r>
            <a:r>
              <a:rPr lang="en-US" sz="3400" dirty="0">
                <a:hlinkClick r:id="rId7"/>
              </a:rPr>
              <a:t>kanielse@syr.edu</a:t>
            </a:r>
            <a:r>
              <a:rPr lang="en-US" sz="3400" dirty="0"/>
              <a:t> </a:t>
            </a:r>
          </a:p>
          <a:p>
            <a:pPr marL="0" indent="0" algn="ctr">
              <a:buNone/>
            </a:pPr>
            <a:endParaRPr lang="en-US" dirty="0"/>
          </a:p>
          <a:p>
            <a:pPr marL="0" indent="0" algn="ctr">
              <a:buNone/>
            </a:pPr>
            <a:r>
              <a:rPr lang="en-US" sz="3400" dirty="0"/>
              <a:t>School of Social Work</a:t>
            </a:r>
          </a:p>
          <a:p>
            <a:pPr marL="0" indent="0" algn="ctr">
              <a:buNone/>
            </a:pPr>
            <a:r>
              <a:rPr lang="en-US" sz="3400" dirty="0"/>
              <a:t>244 White Hall, Falk Complex</a:t>
            </a:r>
          </a:p>
          <a:p>
            <a:pPr marL="0" indent="0" algn="ctr">
              <a:buNone/>
            </a:pPr>
            <a:r>
              <a:rPr lang="en-US" sz="3400" dirty="0"/>
              <a:t>Syracuse University</a:t>
            </a:r>
          </a:p>
          <a:p>
            <a:pPr marL="0" indent="0" algn="ctr">
              <a:buNone/>
            </a:pPr>
            <a:r>
              <a:rPr lang="en-US" sz="3400" dirty="0"/>
              <a:t>Syracuse, NY 13244</a:t>
            </a:r>
          </a:p>
          <a:p>
            <a:pPr marL="0" indent="0" algn="ctr">
              <a:buNone/>
            </a:pPr>
            <a:r>
              <a:rPr lang="en-US" sz="3400" dirty="0"/>
              <a:t>socialwork.syr.edu </a:t>
            </a:r>
          </a:p>
          <a:p>
            <a:pPr marL="0" indent="0">
              <a:buNone/>
            </a:pPr>
            <a:endParaRPr lang="en-US" dirty="0"/>
          </a:p>
        </p:txBody>
      </p:sp>
    </p:spTree>
    <p:extLst>
      <p:ext uri="{BB962C8B-B14F-4D97-AF65-F5344CB8AC3E}">
        <p14:creationId xmlns:p14="http://schemas.microsoft.com/office/powerpoint/2010/main" val="413813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00C9-A902-4B5D-9B81-800A91646469}"/>
              </a:ext>
            </a:extLst>
          </p:cNvPr>
          <p:cNvSpPr>
            <a:spLocks noGrp="1"/>
          </p:cNvSpPr>
          <p:nvPr>
            <p:ph type="title"/>
          </p:nvPr>
        </p:nvSpPr>
        <p:spPr/>
        <p:txBody>
          <a:bodyPr/>
          <a:lstStyle/>
          <a:p>
            <a:r>
              <a:rPr lang="en-US" dirty="0">
                <a:solidFill>
                  <a:srgbClr val="CC3333"/>
                </a:solidFill>
              </a:rPr>
              <a:t>Learning Objectives</a:t>
            </a:r>
          </a:p>
        </p:txBody>
      </p:sp>
      <p:sp>
        <p:nvSpPr>
          <p:cNvPr id="3" name="Content Placeholder 2">
            <a:extLst>
              <a:ext uri="{FF2B5EF4-FFF2-40B4-BE49-F238E27FC236}">
                <a16:creationId xmlns:a16="http://schemas.microsoft.com/office/drawing/2014/main" id="{17966B15-86F9-40D2-A313-ABC5DEF703FB}"/>
              </a:ext>
            </a:extLst>
          </p:cNvPr>
          <p:cNvSpPr>
            <a:spLocks noGrp="1"/>
          </p:cNvSpPr>
          <p:nvPr>
            <p:ph idx="1"/>
          </p:nvPr>
        </p:nvSpPr>
        <p:spPr/>
        <p:txBody>
          <a:bodyPr>
            <a:normAutofit/>
          </a:bodyPr>
          <a:lstStyle/>
          <a:p>
            <a:pPr marL="0" indent="0">
              <a:buNone/>
            </a:pPr>
            <a:r>
              <a:rPr lang="en-US" sz="2800" dirty="0"/>
              <a:t>We would like you take away from this presentation—</a:t>
            </a:r>
          </a:p>
          <a:p>
            <a:pPr marL="0" indent="0">
              <a:buNone/>
            </a:pPr>
            <a:endParaRPr lang="en-US" sz="2800" dirty="0"/>
          </a:p>
          <a:p>
            <a:pPr marL="514350" indent="-514350">
              <a:buFont typeface="+mj-lt"/>
              <a:buAutoNum type="arabicParenR"/>
            </a:pPr>
            <a:r>
              <a:rPr lang="en-US" sz="2800" dirty="0"/>
              <a:t> An understanding of the potential impact of the geographic distribution of accessible doctors’ offices on health care for people with disabilities</a:t>
            </a:r>
          </a:p>
          <a:p>
            <a:pPr marL="514350" indent="-514350">
              <a:buFont typeface="+mj-lt"/>
              <a:buAutoNum type="arabicParenR"/>
            </a:pPr>
            <a:endParaRPr lang="en-US" sz="2800" dirty="0"/>
          </a:p>
          <a:p>
            <a:pPr marL="514350" indent="-514350">
              <a:buFont typeface="+mj-lt"/>
              <a:buAutoNum type="arabicParenR"/>
            </a:pPr>
            <a:r>
              <a:rPr lang="en-US" sz="2800" dirty="0"/>
              <a:t>Knowledge of a method for measuring primary care office accessibility</a:t>
            </a:r>
          </a:p>
        </p:txBody>
      </p:sp>
    </p:spTree>
    <p:extLst>
      <p:ext uri="{BB962C8B-B14F-4D97-AF65-F5344CB8AC3E}">
        <p14:creationId xmlns:p14="http://schemas.microsoft.com/office/powerpoint/2010/main" val="98595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98EA-4274-4789-B3E4-E3BD27CF8510}"/>
              </a:ext>
            </a:extLst>
          </p:cNvPr>
          <p:cNvSpPr>
            <a:spLocks noGrp="1"/>
          </p:cNvSpPr>
          <p:nvPr>
            <p:ph type="title"/>
          </p:nvPr>
        </p:nvSpPr>
        <p:spPr>
          <a:xfrm>
            <a:off x="609600" y="417250"/>
            <a:ext cx="10972800" cy="852258"/>
          </a:xfrm>
        </p:spPr>
        <p:txBody>
          <a:bodyPr>
            <a:normAutofit/>
          </a:bodyPr>
          <a:lstStyle/>
          <a:p>
            <a:pPr lvl="1" algn="ctr"/>
            <a:r>
              <a:rPr lang="en-US" sz="4000" b="1" dirty="0">
                <a:solidFill>
                  <a:srgbClr val="CC3333"/>
                </a:solidFill>
                <a:latin typeface="+mj-lt"/>
              </a:rPr>
              <a:t>Part I </a:t>
            </a:r>
            <a:endParaRPr lang="en-US" b="1" dirty="0">
              <a:solidFill>
                <a:srgbClr val="CC3333"/>
              </a:solidFill>
            </a:endParaRPr>
          </a:p>
        </p:txBody>
      </p:sp>
      <p:sp>
        <p:nvSpPr>
          <p:cNvPr id="3" name="Content Placeholder 2">
            <a:extLst>
              <a:ext uri="{FF2B5EF4-FFF2-40B4-BE49-F238E27FC236}">
                <a16:creationId xmlns:a16="http://schemas.microsoft.com/office/drawing/2014/main" id="{C40717FA-FFAB-4FAA-A3E5-17CB02984FF2}"/>
              </a:ext>
            </a:extLst>
          </p:cNvPr>
          <p:cNvSpPr>
            <a:spLocks noGrp="1"/>
          </p:cNvSpPr>
          <p:nvPr>
            <p:ph idx="1"/>
          </p:nvPr>
        </p:nvSpPr>
        <p:spPr>
          <a:xfrm>
            <a:off x="5147630" y="1683498"/>
            <a:ext cx="6595029" cy="4347650"/>
          </a:xfrm>
        </p:spPr>
        <p:txBody>
          <a:bodyPr>
            <a:normAutofit/>
          </a:bodyPr>
          <a:lstStyle/>
          <a:p>
            <a:pPr>
              <a:spcAft>
                <a:spcPts val="600"/>
              </a:spcAft>
              <a:buClr>
                <a:srgbClr val="CC3333"/>
              </a:buClr>
              <a:buFont typeface="Wingdings" panose="05000000000000000000" pitchFamily="2" charset="2"/>
              <a:buChar char="s"/>
            </a:pPr>
            <a:r>
              <a:rPr lang="en-US" sz="2800" dirty="0"/>
              <a:t>Why does accessibility and geographic location matter?</a:t>
            </a:r>
          </a:p>
          <a:p>
            <a:pPr>
              <a:spcAft>
                <a:spcPts val="600"/>
              </a:spcAft>
              <a:buClr>
                <a:srgbClr val="CC3333"/>
              </a:buClr>
              <a:buFont typeface="Wingdings" panose="05000000000000000000" pitchFamily="2" charset="2"/>
              <a:buChar char="s"/>
            </a:pPr>
            <a:r>
              <a:rPr lang="en-US" sz="2800" dirty="0">
                <a:sym typeface="Wingdings" panose="05000000000000000000" pitchFamily="2" charset="2"/>
              </a:rPr>
              <a:t>The </a:t>
            </a:r>
            <a:r>
              <a:rPr lang="en-US" sz="2800" dirty="0"/>
              <a:t>research and data documenting access barriers</a:t>
            </a:r>
          </a:p>
          <a:p>
            <a:pPr>
              <a:spcAft>
                <a:spcPts val="600"/>
              </a:spcAft>
              <a:buClr>
                <a:srgbClr val="CC3333"/>
              </a:buClr>
              <a:buFont typeface="Wingdings" panose="05000000000000000000" pitchFamily="2" charset="2"/>
              <a:buChar char="s"/>
            </a:pPr>
            <a:r>
              <a:rPr lang="en-US" sz="2800" dirty="0">
                <a:sym typeface="Wingdings" panose="05000000000000000000" pitchFamily="2" charset="2"/>
              </a:rPr>
              <a:t>The bases of </a:t>
            </a:r>
            <a:r>
              <a:rPr lang="en-US" sz="2800" dirty="0"/>
              <a:t>legal requirements for health care setting access</a:t>
            </a:r>
          </a:p>
        </p:txBody>
      </p:sp>
      <p:sp>
        <p:nvSpPr>
          <p:cNvPr id="5" name="Rectangle: Rounded Corners 4" descr="This is a box around the title word, Part I.&#10;">
            <a:extLst>
              <a:ext uri="{FF2B5EF4-FFF2-40B4-BE49-F238E27FC236}">
                <a16:creationId xmlns:a16="http://schemas.microsoft.com/office/drawing/2014/main" id="{C2F4AC4D-3BEE-4608-8C97-57FA1BC8DB73}"/>
              </a:ext>
            </a:extLst>
          </p:cNvPr>
          <p:cNvSpPr/>
          <p:nvPr/>
        </p:nvSpPr>
        <p:spPr>
          <a:xfrm>
            <a:off x="5184559" y="479394"/>
            <a:ext cx="1793290" cy="710214"/>
          </a:xfrm>
          <a:prstGeom prst="roundRect">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picture showing a person in a scooter in front of a building door but unable to enter because there is one small step up in front of the door.">
            <a:extLst>
              <a:ext uri="{FF2B5EF4-FFF2-40B4-BE49-F238E27FC236}">
                <a16:creationId xmlns:a16="http://schemas.microsoft.com/office/drawing/2014/main" id="{B884BAD8-BB62-44CA-A906-864E1A126FFF}"/>
              </a:ext>
            </a:extLst>
          </p:cNvPr>
          <p:cNvPicPr>
            <a:picLocks noChangeAspect="1"/>
          </p:cNvPicPr>
          <p:nvPr/>
        </p:nvPicPr>
        <p:blipFill>
          <a:blip r:embed="rId2"/>
          <a:stretch>
            <a:fillRect/>
          </a:stretch>
        </p:blipFill>
        <p:spPr>
          <a:xfrm>
            <a:off x="323931" y="1775168"/>
            <a:ext cx="4491260" cy="4063936"/>
          </a:xfrm>
          <a:prstGeom prst="rect">
            <a:avLst/>
          </a:prstGeom>
        </p:spPr>
      </p:pic>
    </p:spTree>
    <p:extLst>
      <p:ext uri="{BB962C8B-B14F-4D97-AF65-F5344CB8AC3E}">
        <p14:creationId xmlns:p14="http://schemas.microsoft.com/office/powerpoint/2010/main" val="385127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C228-442A-4560-9907-1A2494C3DD6E}"/>
              </a:ext>
            </a:extLst>
          </p:cNvPr>
          <p:cNvSpPr>
            <a:spLocks noGrp="1"/>
          </p:cNvSpPr>
          <p:nvPr>
            <p:ph type="title"/>
          </p:nvPr>
        </p:nvSpPr>
        <p:spPr>
          <a:xfrm>
            <a:off x="609600" y="142043"/>
            <a:ext cx="10972800" cy="1154097"/>
          </a:xfrm>
        </p:spPr>
        <p:txBody>
          <a:bodyPr>
            <a:normAutofit fontScale="90000"/>
          </a:bodyPr>
          <a:lstStyle/>
          <a:p>
            <a:r>
              <a:rPr lang="en-US" sz="4000" dirty="0">
                <a:solidFill>
                  <a:srgbClr val="CC3333"/>
                </a:solidFill>
              </a:rPr>
              <a:t>Why does accessibility and its geographic location matter?</a:t>
            </a:r>
          </a:p>
        </p:txBody>
      </p:sp>
      <p:sp>
        <p:nvSpPr>
          <p:cNvPr id="3" name="Content Placeholder 2">
            <a:extLst>
              <a:ext uri="{FF2B5EF4-FFF2-40B4-BE49-F238E27FC236}">
                <a16:creationId xmlns:a16="http://schemas.microsoft.com/office/drawing/2014/main" id="{1171E053-7B4A-4678-B8C7-6F62D2DC42B5}"/>
              </a:ext>
            </a:extLst>
          </p:cNvPr>
          <p:cNvSpPr>
            <a:spLocks noGrp="1"/>
          </p:cNvSpPr>
          <p:nvPr>
            <p:ph idx="1"/>
          </p:nvPr>
        </p:nvSpPr>
        <p:spPr>
          <a:xfrm>
            <a:off x="609600" y="1500326"/>
            <a:ext cx="10972800" cy="4625839"/>
          </a:xfrm>
        </p:spPr>
        <p:txBody>
          <a:bodyPr/>
          <a:lstStyle/>
          <a:p>
            <a:pPr marL="0" indent="0">
              <a:buNone/>
            </a:pPr>
            <a:r>
              <a:rPr lang="en-US" dirty="0"/>
              <a:t>Health disparities are connected to access barriers </a:t>
            </a:r>
          </a:p>
          <a:p>
            <a:pPr marL="0" indent="0">
              <a:buNone/>
            </a:pPr>
            <a:r>
              <a:rPr lang="en-US" dirty="0"/>
              <a:t>	</a:t>
            </a:r>
            <a:r>
              <a:rPr lang="en-US" sz="2400" dirty="0"/>
              <a:t>Physical barriers and inaccessible examination equipment contribute to health disparities because they result in inferior care, delayed care, or refused care</a:t>
            </a:r>
          </a:p>
          <a:p>
            <a:pPr marL="0" indent="0">
              <a:buNone/>
            </a:pPr>
            <a:endParaRPr lang="en-US" dirty="0"/>
          </a:p>
          <a:p>
            <a:pPr marL="0" indent="0">
              <a:buNone/>
            </a:pPr>
            <a:r>
              <a:rPr lang="en-US" dirty="0"/>
              <a:t>Access is not equal if there are few choices</a:t>
            </a:r>
          </a:p>
          <a:p>
            <a:pPr marL="0" indent="0">
              <a:buNone/>
            </a:pPr>
            <a:r>
              <a:rPr lang="en-US" dirty="0"/>
              <a:t>	</a:t>
            </a:r>
            <a:r>
              <a:rPr lang="en-US" sz="2400" dirty="0"/>
              <a:t>If a patient is required to travel a great distance to an accessible health care setting, that patient may delay care or “settle” for a proximate but inferior care experience</a:t>
            </a:r>
            <a:endParaRPr lang="en-US" dirty="0"/>
          </a:p>
          <a:p>
            <a:pPr marL="0" indent="0">
              <a:buNone/>
            </a:pPr>
            <a:endParaRPr lang="en-US" dirty="0"/>
          </a:p>
        </p:txBody>
      </p:sp>
    </p:spTree>
    <p:extLst>
      <p:ext uri="{BB962C8B-B14F-4D97-AF65-F5344CB8AC3E}">
        <p14:creationId xmlns:p14="http://schemas.microsoft.com/office/powerpoint/2010/main" val="117193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EEEF-89FF-40EC-958D-7EA1C1E23CE7}"/>
              </a:ext>
            </a:extLst>
          </p:cNvPr>
          <p:cNvSpPr>
            <a:spLocks noGrp="1"/>
          </p:cNvSpPr>
          <p:nvPr>
            <p:ph type="title"/>
          </p:nvPr>
        </p:nvSpPr>
        <p:spPr>
          <a:xfrm>
            <a:off x="609600" y="75414"/>
            <a:ext cx="10972800" cy="1247956"/>
          </a:xfrm>
        </p:spPr>
        <p:txBody>
          <a:bodyPr>
            <a:noAutofit/>
          </a:bodyPr>
          <a:lstStyle/>
          <a:p>
            <a:r>
              <a:rPr lang="en-US" sz="3600" dirty="0">
                <a:solidFill>
                  <a:srgbClr val="CC3333"/>
                </a:solidFill>
              </a:rPr>
              <a:t>Patients report inferior care or refusal to accept as a patient due to an inaccessible primary care office</a:t>
            </a:r>
            <a:endParaRPr lang="en-US" sz="3600" dirty="0"/>
          </a:p>
        </p:txBody>
      </p:sp>
      <p:pic>
        <p:nvPicPr>
          <p:cNvPr id="3" name="Picture 3" descr="This is the inserted video with people describing their experiences without accessible exam tables or scales. The video is captioned.">
            <a:hlinkClick r:id="" action="ppaction://media"/>
            <a:extLst>
              <a:ext uri="{FF2B5EF4-FFF2-40B4-BE49-F238E27FC236}">
                <a16:creationId xmlns:a16="http://schemas.microsoft.com/office/drawing/2014/main" id="{0D9BA360-7AAF-4AB4-A0DB-0408AABDDFF9}"/>
              </a:ext>
            </a:extLst>
          </p:cNvPr>
          <p:cNvPicPr>
            <a:picLocks noRot="1" noChangeAspect="1"/>
          </p:cNvPicPr>
          <p:nvPr>
            <a:videoFile r:link="rId1"/>
          </p:nvPr>
        </p:nvPicPr>
        <p:blipFill>
          <a:blip r:embed="rId3"/>
          <a:stretch>
            <a:fillRect/>
          </a:stretch>
        </p:blipFill>
        <p:spPr>
          <a:xfrm>
            <a:off x="1565564" y="1602798"/>
            <a:ext cx="9268690" cy="5134840"/>
          </a:xfrm>
          <a:prstGeom prst="rect">
            <a:avLst/>
          </a:prstGeom>
        </p:spPr>
      </p:pic>
    </p:spTree>
    <p:extLst>
      <p:ext uri="{BB962C8B-B14F-4D97-AF65-F5344CB8AC3E}">
        <p14:creationId xmlns:p14="http://schemas.microsoft.com/office/powerpoint/2010/main" val="28307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8B41-F007-4F8E-844B-6905B99F80B0}"/>
              </a:ext>
            </a:extLst>
          </p:cNvPr>
          <p:cNvSpPr>
            <a:spLocks noGrp="1"/>
          </p:cNvSpPr>
          <p:nvPr>
            <p:ph type="title"/>
          </p:nvPr>
        </p:nvSpPr>
        <p:spPr>
          <a:xfrm>
            <a:off x="933450" y="274637"/>
            <a:ext cx="9744075" cy="1487487"/>
          </a:xfrm>
        </p:spPr>
        <p:txBody>
          <a:bodyPr>
            <a:normAutofit/>
          </a:bodyPr>
          <a:lstStyle/>
          <a:p>
            <a:r>
              <a:rPr lang="en-US" sz="4000" dirty="0">
                <a:solidFill>
                  <a:srgbClr val="CC3333"/>
                </a:solidFill>
              </a:rPr>
              <a:t>Titles II and III of the ADA apply to medical care providers </a:t>
            </a:r>
          </a:p>
        </p:txBody>
      </p:sp>
      <p:sp>
        <p:nvSpPr>
          <p:cNvPr id="3" name="Content Placeholder 2">
            <a:extLst>
              <a:ext uri="{FF2B5EF4-FFF2-40B4-BE49-F238E27FC236}">
                <a16:creationId xmlns:a16="http://schemas.microsoft.com/office/drawing/2014/main" id="{CB3F6A47-0EFB-407B-ACB0-F410ACDD7E65}"/>
              </a:ext>
            </a:extLst>
          </p:cNvPr>
          <p:cNvSpPr>
            <a:spLocks noGrp="1"/>
          </p:cNvSpPr>
          <p:nvPr>
            <p:ph idx="1"/>
          </p:nvPr>
        </p:nvSpPr>
        <p:spPr>
          <a:xfrm>
            <a:off x="609600" y="2228850"/>
            <a:ext cx="10972800" cy="4002089"/>
          </a:xfrm>
        </p:spPr>
        <p:txBody>
          <a:bodyPr>
            <a:normAutofit/>
          </a:bodyPr>
          <a:lstStyle/>
          <a:p>
            <a:pPr marL="0" indent="0">
              <a:buNone/>
            </a:pPr>
            <a:r>
              <a:rPr lang="en-US" dirty="0"/>
              <a:t>Both titles require—</a:t>
            </a:r>
          </a:p>
          <a:p>
            <a:r>
              <a:rPr lang="en-US" sz="2800" dirty="0"/>
              <a:t>Full and equal access to their health care services and facilities  </a:t>
            </a:r>
          </a:p>
          <a:p>
            <a:endParaRPr lang="en-US" sz="2800" dirty="0"/>
          </a:p>
          <a:p>
            <a:r>
              <a:rPr lang="en-US" sz="2800" dirty="0"/>
              <a:t>Reasonable modifications to policies, practices, and procedures when necessary to make health care services fully available to individuals with disabilities, unless the modifications would fundamentally alter the nature of the services (i.e. alter the essential nature of the services).</a:t>
            </a:r>
          </a:p>
        </p:txBody>
      </p:sp>
    </p:spTree>
    <p:extLst>
      <p:ext uri="{BB962C8B-B14F-4D97-AF65-F5344CB8AC3E}">
        <p14:creationId xmlns:p14="http://schemas.microsoft.com/office/powerpoint/2010/main" val="225762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A1E4-4948-4441-8ECB-4B820644D1F2}"/>
              </a:ext>
            </a:extLst>
          </p:cNvPr>
          <p:cNvSpPr>
            <a:spLocks noGrp="1"/>
          </p:cNvSpPr>
          <p:nvPr>
            <p:ph type="title"/>
          </p:nvPr>
        </p:nvSpPr>
        <p:spPr>
          <a:xfrm>
            <a:off x="247135" y="143493"/>
            <a:ext cx="11335264" cy="985751"/>
          </a:xfrm>
        </p:spPr>
        <p:txBody>
          <a:bodyPr>
            <a:noAutofit/>
          </a:bodyPr>
          <a:lstStyle/>
          <a:p>
            <a:r>
              <a:rPr lang="en-US" sz="3600" dirty="0">
                <a:solidFill>
                  <a:srgbClr val="CC3333"/>
                </a:solidFill>
              </a:rPr>
              <a:t>Legal and Regulatory Links to Physical Access Requirements </a:t>
            </a:r>
            <a:endParaRPr lang="en-US" sz="3600" dirty="0"/>
          </a:p>
        </p:txBody>
      </p:sp>
      <p:sp>
        <p:nvSpPr>
          <p:cNvPr id="6" name="Content Placeholder 5" descr="This slide has 3 oblong boxes in red with white text in them. Below each box is additional text. The first red box contains ADA Title II. The text below quotes the regulatory language that defines public entity. The second red box contains ADA Title III and states health care providers are public accommodations. The text below provides the ADA accommodation statement. The 3rd red box states Medicaid regulations 2016. The text below states that providers offices must be accessible.">
            <a:extLst>
              <a:ext uri="{FF2B5EF4-FFF2-40B4-BE49-F238E27FC236}">
                <a16:creationId xmlns:a16="http://schemas.microsoft.com/office/drawing/2014/main" id="{D7F1AAE4-8FAA-4D9E-8729-169AB15CCAA3}"/>
              </a:ext>
            </a:extLst>
          </p:cNvPr>
          <p:cNvSpPr>
            <a:spLocks noGrp="1"/>
          </p:cNvSpPr>
          <p:nvPr>
            <p:ph idx="1"/>
          </p:nvPr>
        </p:nvSpPr>
        <p:spPr>
          <a:xfrm>
            <a:off x="609600" y="1000898"/>
            <a:ext cx="10972800" cy="5857102"/>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7" name="Rectangle: Rounded Corners 6">
            <a:extLst>
              <a:ext uri="{FF2B5EF4-FFF2-40B4-BE49-F238E27FC236}">
                <a16:creationId xmlns:a16="http://schemas.microsoft.com/office/drawing/2014/main" id="{BF93F365-81CC-4B25-B37D-54C817EB6DFD}"/>
              </a:ext>
            </a:extLst>
          </p:cNvPr>
          <p:cNvSpPr/>
          <p:nvPr/>
        </p:nvSpPr>
        <p:spPr>
          <a:xfrm>
            <a:off x="766119" y="1260382"/>
            <a:ext cx="8958649" cy="716692"/>
          </a:xfrm>
          <a:prstGeom prst="roundRect">
            <a:avLst/>
          </a:prstGeom>
          <a:solidFill>
            <a:srgbClr val="C00000"/>
          </a:solidFill>
          <a:ln w="158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600" dirty="0">
                <a:solidFill>
                  <a:schemeClr val="bg1"/>
                </a:solidFill>
                <a:effectLst/>
              </a:rPr>
              <a:t>ADA Title II: Non-discrimination in health care applies to</a:t>
            </a:r>
          </a:p>
        </p:txBody>
      </p:sp>
      <p:sp>
        <p:nvSpPr>
          <p:cNvPr id="8" name="Rectangle 7">
            <a:extLst>
              <a:ext uri="{FF2B5EF4-FFF2-40B4-BE49-F238E27FC236}">
                <a16:creationId xmlns:a16="http://schemas.microsoft.com/office/drawing/2014/main" id="{4DE9EFB2-B68E-4EB7-AA86-FCD3DECEA846}"/>
              </a:ext>
            </a:extLst>
          </p:cNvPr>
          <p:cNvSpPr/>
          <p:nvPr/>
        </p:nvSpPr>
        <p:spPr>
          <a:xfrm>
            <a:off x="1594032" y="1989429"/>
            <a:ext cx="9988367" cy="830997"/>
          </a:xfrm>
          <a:prstGeom prst="rect">
            <a:avLst/>
          </a:prstGeom>
        </p:spPr>
        <p:txBody>
          <a:bodyPr wrap="square">
            <a:spAutoFit/>
          </a:bodyPr>
          <a:lstStyle/>
          <a:p>
            <a:pPr marL="0" lvl="1"/>
            <a:r>
              <a:rPr lang="en-US" sz="2400" dirty="0"/>
              <a:t>“a public entity, in providing aid, benefit, or service,… directly or through contractual, licensing, or other arrangements” (28 CFR § 35.130(b)(1)) </a:t>
            </a:r>
          </a:p>
        </p:txBody>
      </p:sp>
      <p:sp>
        <p:nvSpPr>
          <p:cNvPr id="9" name="Rectangle: Rounded Corners 8">
            <a:extLst>
              <a:ext uri="{FF2B5EF4-FFF2-40B4-BE49-F238E27FC236}">
                <a16:creationId xmlns:a16="http://schemas.microsoft.com/office/drawing/2014/main" id="{E809CFB0-ACC7-431E-A797-DFE7A34C5961}"/>
              </a:ext>
            </a:extLst>
          </p:cNvPr>
          <p:cNvSpPr/>
          <p:nvPr/>
        </p:nvSpPr>
        <p:spPr>
          <a:xfrm>
            <a:off x="766119" y="2975668"/>
            <a:ext cx="8958648" cy="772603"/>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600"/>
              <a:t>ADA Title III: Private health care providers are defined as public accommodations (28 CFR 36.104 (1))</a:t>
            </a:r>
          </a:p>
        </p:txBody>
      </p:sp>
      <p:sp>
        <p:nvSpPr>
          <p:cNvPr id="11" name="TextBox 10">
            <a:extLst>
              <a:ext uri="{FF2B5EF4-FFF2-40B4-BE49-F238E27FC236}">
                <a16:creationId xmlns:a16="http://schemas.microsoft.com/office/drawing/2014/main" id="{8E1145B0-90AF-4C4F-ACC8-3FA1C0890B66}"/>
              </a:ext>
            </a:extLst>
          </p:cNvPr>
          <p:cNvSpPr txBox="1"/>
          <p:nvPr/>
        </p:nvSpPr>
        <p:spPr>
          <a:xfrm>
            <a:off x="1421026" y="3733042"/>
            <a:ext cx="10161373" cy="1200329"/>
          </a:xfrm>
          <a:prstGeom prst="rect">
            <a:avLst/>
          </a:prstGeom>
          <a:noFill/>
        </p:spPr>
        <p:txBody>
          <a:bodyPr wrap="square" rtlCol="0">
            <a:spAutoFit/>
          </a:bodyPr>
          <a:lstStyle/>
          <a:p>
            <a:pPr marL="0" lvl="1"/>
            <a:r>
              <a:rPr lang="en-US" sz="2400"/>
              <a:t>A public accommodation is required to remove architectural and communication barriers to equal access and treatment in health care when removal is readily achievable</a:t>
            </a:r>
          </a:p>
        </p:txBody>
      </p:sp>
      <p:sp>
        <p:nvSpPr>
          <p:cNvPr id="10" name="Rectangle: Rounded Corners 9">
            <a:extLst>
              <a:ext uri="{FF2B5EF4-FFF2-40B4-BE49-F238E27FC236}">
                <a16:creationId xmlns:a16="http://schemas.microsoft.com/office/drawing/2014/main" id="{3DD75BE3-F339-4114-8827-69EB9D03FF1E}"/>
              </a:ext>
            </a:extLst>
          </p:cNvPr>
          <p:cNvSpPr/>
          <p:nvPr/>
        </p:nvSpPr>
        <p:spPr>
          <a:xfrm>
            <a:off x="766119" y="4916295"/>
            <a:ext cx="8958648" cy="772603"/>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600">
                <a:solidFill>
                  <a:schemeClr val="bg1"/>
                </a:solidFill>
              </a:rPr>
              <a:t>Medicaid regulations 2016 </a:t>
            </a:r>
            <a:r>
              <a:rPr lang="en-US" sz="2600"/>
              <a:t>(42 CFR 438) </a:t>
            </a:r>
            <a:r>
              <a:rPr lang="en-US" sz="2600">
                <a:solidFill>
                  <a:schemeClr val="bg1"/>
                </a:solidFill>
              </a:rPr>
              <a:t>require states ensure that Medicaid managed care plans offer</a:t>
            </a:r>
          </a:p>
        </p:txBody>
      </p:sp>
      <p:sp>
        <p:nvSpPr>
          <p:cNvPr id="3" name="TextBox 2">
            <a:extLst>
              <a:ext uri="{FF2B5EF4-FFF2-40B4-BE49-F238E27FC236}">
                <a16:creationId xmlns:a16="http://schemas.microsoft.com/office/drawing/2014/main" id="{C6D33D25-A21B-4AFA-966F-265D16DEB786}"/>
              </a:ext>
            </a:extLst>
          </p:cNvPr>
          <p:cNvSpPr txBox="1"/>
          <p:nvPr/>
        </p:nvSpPr>
        <p:spPr>
          <a:xfrm>
            <a:off x="1421026" y="5688898"/>
            <a:ext cx="10161373" cy="830997"/>
          </a:xfrm>
          <a:prstGeom prst="rect">
            <a:avLst/>
          </a:prstGeom>
          <a:noFill/>
        </p:spPr>
        <p:txBody>
          <a:bodyPr wrap="square" rtlCol="0">
            <a:spAutoFit/>
          </a:bodyPr>
          <a:lstStyle/>
          <a:p>
            <a:r>
              <a:rPr lang="en-US" sz="2400"/>
              <a:t>accessibility of network provider offices/facilities and network adequacy standards that consider physical access and accessible equipment </a:t>
            </a:r>
          </a:p>
        </p:txBody>
      </p:sp>
    </p:spTree>
    <p:extLst>
      <p:ext uri="{BB962C8B-B14F-4D97-AF65-F5344CB8AC3E}">
        <p14:creationId xmlns:p14="http://schemas.microsoft.com/office/powerpoint/2010/main" val="3954651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EDF PP template 6.1.20" id="{3E7A133A-A628-4474-AA72-26995B623590}" vid="{CEDA1E6C-1B55-4649-83A7-B7C1ADAFC7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racuse DREDF template" id="{1A152F42-286F-4486-BE33-3107001DBF73}" vid="{3443AB37-242F-4A2B-8D8A-06F46AC9E1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7876CE5A991D42848489547AF4CBAE" ma:contentTypeVersion="4" ma:contentTypeDescription="Create a new document." ma:contentTypeScope="" ma:versionID="d98282957425880e8ebb480d35b81121">
  <xsd:schema xmlns:xsd="http://www.w3.org/2001/XMLSchema" xmlns:xs="http://www.w3.org/2001/XMLSchema" xmlns:p="http://schemas.microsoft.com/office/2006/metadata/properties" xmlns:ns3="45cf2939-8fa7-49e3-ad34-0c168c521b81" targetNamespace="http://schemas.microsoft.com/office/2006/metadata/properties" ma:root="true" ma:fieldsID="26292a4ca64a0ff658d45e3311a3d75c" ns3:_="">
    <xsd:import namespace="45cf2939-8fa7-49e3-ad34-0c168c521b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f2939-8fa7-49e3-ad34-0c168c521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29279B-71F1-4675-810B-C8908A5D50A3}">
  <ds:schemaRefs>
    <ds:schemaRef ds:uri="http://schemas.microsoft.com/sharepoint/v3/contenttype/forms"/>
  </ds:schemaRefs>
</ds:datastoreItem>
</file>

<file path=customXml/itemProps2.xml><?xml version="1.0" encoding="utf-8"?>
<ds:datastoreItem xmlns:ds="http://schemas.openxmlformats.org/officeDocument/2006/customXml" ds:itemID="{F48C4C81-1FD5-431A-81FC-B7EF83217AD4}">
  <ds:schemaRefs>
    <ds:schemaRef ds:uri="45cf2939-8fa7-49e3-ad34-0c168c521b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A8DE92-F1DA-4FFB-A332-288353DFA5AE}">
  <ds:schemaRefs>
    <ds:schemaRef ds:uri="http://purl.org/dc/dcmitype/"/>
    <ds:schemaRef ds:uri="45cf2939-8fa7-49e3-ad34-0c168c521b81"/>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DREDF PP template 6.1.20</Template>
  <TotalTime>256</TotalTime>
  <Words>2977</Words>
  <Application>Microsoft Office PowerPoint</Application>
  <PresentationFormat>Widescreen</PresentationFormat>
  <Paragraphs>350</Paragraphs>
  <Slides>38</Slides>
  <Notes>10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Georgia</vt:lpstr>
      <vt:lpstr>Trebuchet MS</vt:lpstr>
      <vt:lpstr>Wingdings</vt:lpstr>
      <vt:lpstr>Office Theme</vt:lpstr>
      <vt:lpstr>Office Theme</vt:lpstr>
      <vt:lpstr>Office Theme</vt:lpstr>
      <vt:lpstr>The Geographic Distribution of Accessible Medicaid Participating Primary Care Offices in LA County  </vt:lpstr>
      <vt:lpstr>Acknowledgements</vt:lpstr>
      <vt:lpstr>Presentation Overview</vt:lpstr>
      <vt:lpstr>Learning Objectives</vt:lpstr>
      <vt:lpstr>Part I </vt:lpstr>
      <vt:lpstr>Why does accessibility and its geographic location matter?</vt:lpstr>
      <vt:lpstr>Patients report inferior care or refusal to accept as a patient due to an inaccessible primary care office</vt:lpstr>
      <vt:lpstr>Titles II and III of the ADA apply to medical care providers </vt:lpstr>
      <vt:lpstr>Legal and Regulatory Links to Physical Access Requirements </vt:lpstr>
      <vt:lpstr>Challenges to Monitoring Health Care Office Accessibility</vt:lpstr>
      <vt:lpstr>Part II</vt:lpstr>
      <vt:lpstr>California Access Audit: Overview</vt:lpstr>
      <vt:lpstr>“Provider Facility Site Review Accessibility Tool for Seniors and Persons with Disabilities,” 2011</vt:lpstr>
      <vt:lpstr>Summary of the Accessibility Elements</vt:lpstr>
      <vt:lpstr>Example of audit tool elements for bathroom sinks and faucets</vt:lpstr>
      <vt:lpstr>Example of audit tool elements for height adjustable exam tables</vt:lpstr>
      <vt:lpstr>Data Analysis of Site Review Audits</vt:lpstr>
      <vt:lpstr>Summary of accessible physician office elements LA County</vt:lpstr>
      <vt:lpstr>Geographic mapping of LA County accessible offices</vt:lpstr>
      <vt:lpstr>Practices with Height Adjustable Exam Tables</vt:lpstr>
      <vt:lpstr>Practices with Accessible Scales</vt:lpstr>
      <vt:lpstr>Practices with Patient Lifts</vt:lpstr>
      <vt:lpstr>Zip Code  Highlights</vt:lpstr>
      <vt:lpstr>Selected zip code detail: 93550 Palmdale, CA</vt:lpstr>
      <vt:lpstr>Selected zip code detail: 90201 Bell Gardens, CA</vt:lpstr>
      <vt:lpstr>Selected zip code detail: 91767 North Pomona, CA</vt:lpstr>
      <vt:lpstr>Selected zip code detail: 90007 Los Angeles, CA</vt:lpstr>
      <vt:lpstr>Key Insights from Mapping Accessible Offices</vt:lpstr>
      <vt:lpstr>Part III</vt:lpstr>
      <vt:lpstr>I. What is Happening Across US</vt:lpstr>
      <vt:lpstr>II. What is Happening Across US</vt:lpstr>
      <vt:lpstr>III. What is Happening Across US</vt:lpstr>
      <vt:lpstr>IV. What is Happening Across US</vt:lpstr>
      <vt:lpstr>In the Future</vt:lpstr>
      <vt:lpstr>Summary Points</vt:lpstr>
      <vt:lpstr>Resources for More Information</vt:lpstr>
      <vt:lpstr>Resources for More Information (continued)</vt:lpstr>
      <vt:lpstr> Contact Information</vt:lpstr>
    </vt:vector>
  </TitlesOfParts>
  <Company>Disability Rights Education and Defense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Nancy R Mudrick</dc:creator>
  <cp:lastModifiedBy>Gabriel Navarrette</cp:lastModifiedBy>
  <cp:revision>9</cp:revision>
  <cp:lastPrinted>2017-09-04T01:12:29Z</cp:lastPrinted>
  <dcterms:created xsi:type="dcterms:W3CDTF">2020-06-01T21:15:46Z</dcterms:created>
  <dcterms:modified xsi:type="dcterms:W3CDTF">2020-06-24T18:00:48Z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0x0101006E7876CE5A991D42848489547AF4CBAE</vt:lpwstr>
  </property>
</Properties>
</file>